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it-IT" smtClean="0"/>
              <a:t>Fare clic per modificare lo stile del titolo</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E5433EF-920A-4018-AEE3-EC8FBFE634C0}" type="datetimeFigureOut">
              <a:rPr lang="it-IT" smtClean="0"/>
              <a:t>14/02/2019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D9864EA-65E0-4E0A-89C6-68E0BD9D5D33}"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E5433EF-920A-4018-AEE3-EC8FBFE634C0}" type="datetimeFigureOut">
              <a:rPr lang="it-IT" smtClean="0"/>
              <a:t>14/02/2019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D9864EA-65E0-4E0A-89C6-68E0BD9D5D33}"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E5433EF-920A-4018-AEE3-EC8FBFE634C0}" type="datetimeFigureOut">
              <a:rPr lang="it-IT" smtClean="0"/>
              <a:t>14/02/2019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D9864EA-65E0-4E0A-89C6-68E0BD9D5D33}"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E5433EF-920A-4018-AEE3-EC8FBFE634C0}" type="datetimeFigureOut">
              <a:rPr lang="it-IT" smtClean="0"/>
              <a:t>14/02/2019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D9864EA-65E0-4E0A-89C6-68E0BD9D5D33}"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4" name="Date Placeholder 3"/>
          <p:cNvSpPr>
            <a:spLocks noGrp="1"/>
          </p:cNvSpPr>
          <p:nvPr>
            <p:ph type="dt" sz="half" idx="10"/>
          </p:nvPr>
        </p:nvSpPr>
        <p:spPr/>
        <p:txBody>
          <a:bodyPr/>
          <a:lstStyle/>
          <a:p>
            <a:fld id="{2E5433EF-920A-4018-AEE3-EC8FBFE634C0}" type="datetimeFigureOut">
              <a:rPr lang="it-IT" smtClean="0"/>
              <a:t>14/02/2019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D9864EA-65E0-4E0A-89C6-68E0BD9D5D33}"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E5433EF-920A-4018-AEE3-EC8FBFE634C0}" type="datetimeFigureOut">
              <a:rPr lang="it-IT" smtClean="0"/>
              <a:t>14/02/2019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D9864EA-65E0-4E0A-89C6-68E0BD9D5D33}" type="slidenum">
              <a:rPr lang="it-IT" smtClean="0"/>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E5433EF-920A-4018-AEE3-EC8FBFE634C0}" type="datetimeFigureOut">
              <a:rPr lang="it-IT" smtClean="0"/>
              <a:t>14/02/2019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D9864EA-65E0-4E0A-89C6-68E0BD9D5D33}"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2E5433EF-920A-4018-AEE3-EC8FBFE634C0}" type="datetimeFigureOut">
              <a:rPr lang="it-IT" smtClean="0"/>
              <a:t>14/02/2019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D9864EA-65E0-4E0A-89C6-68E0BD9D5D33}"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433EF-920A-4018-AEE3-EC8FBFE634C0}" type="datetimeFigureOut">
              <a:rPr lang="it-IT" smtClean="0"/>
              <a:t>14/02/2019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D9864EA-65E0-4E0A-89C6-68E0BD9D5D33}"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5" name="Date Placeholder 4"/>
          <p:cNvSpPr>
            <a:spLocks noGrp="1"/>
          </p:cNvSpPr>
          <p:nvPr>
            <p:ph type="dt" sz="half" idx="10"/>
          </p:nvPr>
        </p:nvSpPr>
        <p:spPr/>
        <p:txBody>
          <a:bodyPr/>
          <a:lstStyle/>
          <a:p>
            <a:fld id="{2E5433EF-920A-4018-AEE3-EC8FBFE634C0}" type="datetimeFigureOut">
              <a:rPr lang="it-IT" smtClean="0"/>
              <a:t>14/02/2019</a:t>
            </a:fld>
            <a:endParaRPr lang="it-I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D9864EA-65E0-4E0A-89C6-68E0BD9D5D33}"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it-IT" smtClean="0"/>
              <a:t>Fare clic sull'icona per inserire un'immagine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E5433EF-920A-4018-AEE3-EC8FBFE634C0}" type="datetimeFigureOut">
              <a:rPr lang="it-IT" smtClean="0"/>
              <a:t>14/02/2019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D9864EA-65E0-4E0A-89C6-68E0BD9D5D33}"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E5433EF-920A-4018-AEE3-EC8FBFE634C0}" type="datetimeFigureOut">
              <a:rPr lang="it-IT" smtClean="0"/>
              <a:t>14/02/2019</a:t>
            </a:fld>
            <a:endParaRPr lang="it-I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it-I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D9864EA-65E0-4E0A-89C6-68E0BD9D5D33}"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3.jpeg" Type="http://schemas.openxmlformats.org/officeDocument/2006/relationships/image"/><Relationship Id="rId1" Target="../slideLayouts/slideLayout1.xml" Type="http://schemas.openxmlformats.org/officeDocument/2006/relationships/slideLayout"/></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arget="../media/image5.jpeg" Type="http://schemas.openxmlformats.org/officeDocument/2006/relationships/imag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7.jpeg" Type="http://schemas.openxmlformats.org/officeDocument/2006/relationships/image"/><Relationship Id="rId2" Target="../media/image6.jpeg" Type="http://schemas.openxmlformats.org/officeDocument/2006/relationships/image"/><Relationship Id="rId1" Target="../slideLayouts/slideLayout7.xml" Type="http://schemas.openxmlformats.org/officeDocument/2006/relationships/slideLayout"/></Relationships>
</file>

<file path=ppt/slides/_rels/slide5.xml.rels><?xml version="1.0" encoding="UTF-8" standalone="yes" ?><Relationships xmlns="http://schemas.openxmlformats.org/package/2006/relationships"><Relationship Id="rId2" Target="../media/image8.jpeg" Type="http://schemas.openxmlformats.org/officeDocument/2006/relationships/image"/><Relationship Id="rId1" Target="../slideLayouts/slideLayout7.xml" Type="http://schemas.openxmlformats.org/officeDocument/2006/relationships/slideLayout"/></Relationships>
</file>

<file path=ppt/slides/_rels/slide6.xml.rels><?xml version="1.0" encoding="UTF-8" standalone="yes" ?><Relationships xmlns="http://schemas.openxmlformats.org/package/2006/relationships"><Relationship Id="rId2" Target="../media/image9.jpeg" Type="http://schemas.openxmlformats.org/officeDocument/2006/relationships/image"/><Relationship Id="rId1" Target="../slideLayouts/slideLayout7.xml" Type="http://schemas.openxmlformats.org/officeDocument/2006/relationships/slideLayout"/></Relationships>
</file>

<file path=ppt/slides/_rels/slide7.xml.rels><?xml version="1.0" encoding="UTF-8" standalone="yes" ?><Relationships xmlns="http://schemas.openxmlformats.org/package/2006/relationships"><Relationship Id="rId2" Target="../media/image10.jpeg" Type="http://schemas.openxmlformats.org/officeDocument/2006/relationships/image"/><Relationship Id="rId1" Target="../slideLayouts/slideLayout8.xml" Type="http://schemas.openxmlformats.org/officeDocument/2006/relationships/slideLayout"/></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467737" y="1127207"/>
            <a:ext cx="2664296" cy="4320480"/>
          </a:xfrm>
        </p:spPr>
        <p:txBody>
          <a:bodyPr>
            <a:noAutofit/>
          </a:bodyPr>
          <a:lstStyle/>
          <a:p>
            <a:r>
              <a:rPr lang="fr-FR" sz="1800" i="1" dirty="0" smtClean="0">
                <a:solidFill>
                  <a:schemeClr val="bg1"/>
                </a:solidFill>
                <a:latin typeface="Consolas" panose="020B0609020204030204" pitchFamily="49" charset="0"/>
                <a:ea typeface="Derive Unicode" panose="020B0609030204040204" pitchFamily="49" charset="0"/>
                <a:cs typeface="Consolas" panose="020B0609020204030204" pitchFamily="49" charset="0"/>
              </a:rPr>
              <a:t>Le corps humain est un bon conducteur </a:t>
            </a:r>
            <a:r>
              <a:rPr lang="fr-FR" sz="1800" i="1" dirty="0" err="1" smtClean="0">
                <a:solidFill>
                  <a:schemeClr val="bg1"/>
                </a:solidFill>
                <a:latin typeface="Consolas" panose="020B0609020204030204" pitchFamily="49" charset="0"/>
                <a:ea typeface="Derive Unicode" panose="020B0609030204040204" pitchFamily="49" charset="0"/>
                <a:cs typeface="Consolas" panose="020B0609020204030204" pitchFamily="49" charset="0"/>
              </a:rPr>
              <a:t>d'électricitÉ</a:t>
            </a:r>
            <a:r>
              <a:rPr lang="fr-FR" sz="1800" i="1" dirty="0" smtClean="0">
                <a:solidFill>
                  <a:schemeClr val="bg1"/>
                </a:solidFill>
                <a:latin typeface="Consolas" panose="020B0609020204030204" pitchFamily="49" charset="0"/>
                <a:ea typeface="Derive Unicode" panose="020B0609030204040204" pitchFamily="49" charset="0"/>
                <a:cs typeface="Consolas" panose="020B0609020204030204" pitchFamily="49" charset="0"/>
              </a:rPr>
              <a:t>: les impulsions électriques </a:t>
            </a:r>
            <a:r>
              <a:rPr lang="fr-FR" sz="1800" i="1" dirty="0" err="1" smtClean="0">
                <a:solidFill>
                  <a:schemeClr val="bg1"/>
                </a:solidFill>
                <a:latin typeface="Consolas" panose="020B0609020204030204" pitchFamily="49" charset="0"/>
                <a:ea typeface="Derive Unicode" panose="020B0609030204040204" pitchFamily="49" charset="0"/>
                <a:cs typeface="Consolas" panose="020B0609020204030204" pitchFamily="49" charset="0"/>
              </a:rPr>
              <a:t>rÈglent</a:t>
            </a:r>
            <a:r>
              <a:rPr lang="fr-FR" sz="1800" i="1" dirty="0" smtClean="0">
                <a:solidFill>
                  <a:schemeClr val="bg1"/>
                </a:solidFill>
                <a:latin typeface="Consolas" panose="020B0609020204030204" pitchFamily="49" charset="0"/>
                <a:ea typeface="Derive Unicode" panose="020B0609030204040204" pitchFamily="49" charset="0"/>
                <a:cs typeface="Consolas" panose="020B0609020204030204" pitchFamily="49" charset="0"/>
              </a:rPr>
              <a:t> l'activité du cerveau, du cœur et des muscles.</a:t>
            </a:r>
            <a:endParaRPr lang="it-IT" sz="1800" i="1" dirty="0">
              <a:solidFill>
                <a:schemeClr val="bg1"/>
              </a:solidFill>
              <a:latin typeface="Consolas" panose="020B0609020204030204" pitchFamily="49" charset="0"/>
              <a:ea typeface="Derive Unicode" panose="020B0609030204040204" pitchFamily="49" charset="0"/>
              <a:cs typeface="Consolas" panose="020B0609020204030204" pitchFamily="49" charset="0"/>
            </a:endParaRPr>
          </a:p>
        </p:txBody>
      </p:sp>
      <p:sp>
        <p:nvSpPr>
          <p:cNvPr id="4" name="Rettangolo 3"/>
          <p:cNvSpPr/>
          <p:nvPr/>
        </p:nvSpPr>
        <p:spPr>
          <a:xfrm>
            <a:off x="683568" y="27795"/>
            <a:ext cx="4752528" cy="258532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5400" b="1" cap="all" spc="0" dirty="0" smtClean="0">
                <a:ln w="0"/>
                <a:solidFill>
                  <a:schemeClr val="accent2"/>
                </a:solidFill>
                <a:effectLst>
                  <a:reflection blurRad="12700" stA="50000" endPos="50000" dist="5000" dir="5400000" sy="-100000" rotWithShape="0"/>
                </a:effectLst>
              </a:rPr>
              <a:t>L'électricité </a:t>
            </a:r>
          </a:p>
          <a:p>
            <a:pPr algn="ctr"/>
            <a:r>
              <a:rPr lang="it-IT" sz="5400" b="1" cap="all" spc="0" dirty="0" smtClean="0">
                <a:ln w="0"/>
                <a:solidFill>
                  <a:schemeClr val="accent2"/>
                </a:solidFill>
                <a:effectLst>
                  <a:reflection blurRad="12700" stA="50000" endPos="50000" dist="5000" dir="5400000" sy="-100000" rotWithShape="0"/>
                </a:effectLst>
              </a:rPr>
              <a:t>en </a:t>
            </a:r>
          </a:p>
          <a:p>
            <a:pPr algn="ctr"/>
            <a:r>
              <a:rPr lang="it-IT" sz="5400" b="1" cap="all" spc="0" dirty="0" err="1" smtClean="0">
                <a:ln w="0"/>
                <a:solidFill>
                  <a:schemeClr val="accent2"/>
                </a:solidFill>
                <a:effectLst>
                  <a:reflection blurRad="12700" stA="50000" endPos="50000" dist="5000" dir="5400000" sy="-100000" rotWithShape="0"/>
                </a:effectLst>
              </a:rPr>
              <a:t>médecine</a:t>
            </a:r>
            <a:endParaRPr lang="it-IT" sz="5400" b="1" cap="all" spc="0" dirty="0">
              <a:ln w="0"/>
              <a:solidFill>
                <a:schemeClr val="accent2"/>
              </a:solidFill>
              <a:effectLst>
                <a:reflection blurRad="12700" stA="50000" endPos="50000" dist="5000" dir="5400000" sy="-100000" rotWithShape="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204" y="4293096"/>
            <a:ext cx="3027784" cy="21627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4653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0"/>
            <a:ext cx="8784976" cy="3693319"/>
          </a:xfrm>
          <a:prstGeom prst="rect">
            <a:avLst/>
          </a:prstGeom>
          <a:noFill/>
        </p:spPr>
        <p:txBody>
          <a:bodyPr wrap="square" rtlCol="0">
            <a:spAutoFit/>
          </a:bodyPr>
          <a:lstStyle/>
          <a:p>
            <a:endParaRPr lang="fr-FR" dirty="0">
              <a:solidFill>
                <a:srgbClr val="0070C0"/>
              </a:solidFill>
            </a:endParaRPr>
          </a:p>
          <a:p>
            <a:r>
              <a:rPr lang="fr-FR" dirty="0">
                <a:solidFill>
                  <a:srgbClr val="0070C0"/>
                </a:solidFill>
              </a:rPr>
              <a:t>Le rôle joué par l'électricité dans la guérison des blessures est resté largement inexploré et, encore aujourd’hui, seules quelques équipes dans le monde entier étudient ce domaine.</a:t>
            </a:r>
          </a:p>
          <a:p>
            <a:r>
              <a:rPr lang="fr-FR" dirty="0">
                <a:solidFill>
                  <a:srgbClr val="0070C0"/>
                </a:solidFill>
              </a:rPr>
              <a:t>Une équipe internationale de chercheurs a découvert les mécanismes par lesquels un champ électrique contrôle le processus de guérison des blessures, une découverte qui pourrait conduire au développement de nouvelles méthodes thérapeutiques.</a:t>
            </a:r>
          </a:p>
          <a:p>
            <a:r>
              <a:rPr lang="fr-FR" dirty="0">
                <a:solidFill>
                  <a:srgbClr val="0070C0"/>
                </a:solidFill>
              </a:rPr>
              <a:t>Dans des conditions normales, les cellules en culture circulent à l’intérieur d’une blessure de façon coordonnée</a:t>
            </a:r>
            <a:r>
              <a:rPr lang="fr-FR" dirty="0" smtClean="0">
                <a:solidFill>
                  <a:srgbClr val="0070C0"/>
                </a:solidFill>
              </a:rPr>
              <a:t>.</a:t>
            </a:r>
          </a:p>
          <a:p>
            <a:r>
              <a:rPr lang="fr-FR" dirty="0" smtClean="0">
                <a:solidFill>
                  <a:srgbClr val="0070C0"/>
                </a:solidFill>
              </a:rPr>
              <a:t> </a:t>
            </a:r>
            <a:r>
              <a:rPr lang="fr-FR" dirty="0">
                <a:solidFill>
                  <a:srgbClr val="0070C0"/>
                </a:solidFill>
              </a:rPr>
              <a:t>Cependant, lorsque l'équipe a appliqué à la blessure un champ électrique équipé d’une polarité opposée à la direction de la guérison, les cellules épithéliales ont suivi la direction du signal électrique et la blessure s'est ouverte. </a:t>
            </a:r>
            <a:endParaRPr lang="fr-FR" dirty="0" smtClean="0">
              <a:solidFill>
                <a:srgbClr val="0070C0"/>
              </a:solidFill>
            </a:endParaRPr>
          </a:p>
          <a:p>
            <a:r>
              <a:rPr lang="fr-FR" dirty="0" smtClean="0">
                <a:solidFill>
                  <a:srgbClr val="0070C0"/>
                </a:solidFill>
              </a:rPr>
              <a:t>Lorsque </a:t>
            </a:r>
            <a:r>
              <a:rPr lang="fr-FR" dirty="0">
                <a:solidFill>
                  <a:srgbClr val="0070C0"/>
                </a:solidFill>
              </a:rPr>
              <a:t>l'équipe a renversé la polarité du champ électrique, la blessure s’est refermée.</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3699982"/>
            <a:ext cx="3649588" cy="2798017"/>
          </a:xfrm>
          <a:prstGeom prst="rect">
            <a:avLst/>
          </a:prstGeom>
        </p:spPr>
      </p:pic>
    </p:spTree>
    <p:extLst>
      <p:ext uri="{BB962C8B-B14F-4D97-AF65-F5344CB8AC3E}">
        <p14:creationId xmlns:p14="http://schemas.microsoft.com/office/powerpoint/2010/main" val="14826565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94454"/>
            <a:ext cx="7416824" cy="2246769"/>
          </a:xfrm>
          <a:prstGeom prst="rect">
            <a:avLst/>
          </a:prstGeom>
          <a:noFill/>
        </p:spPr>
        <p:txBody>
          <a:bodyPr wrap="square" rtlCol="0">
            <a:spAutoFit/>
          </a:bodyPr>
          <a:lstStyle/>
          <a:p>
            <a:pPr algn="just"/>
            <a:r>
              <a:rPr lang="fr-FR" sz="2000">
                <a:solidFill>
                  <a:srgbClr val="0070C0"/>
                </a:solidFill>
                <a:latin typeface="Tw Cen MT" panose="020B0602020104020603" pitchFamily="34" charset="0"/>
                <a:ea typeface="GungsuhChe" panose="02030609000101010101" pitchFamily="49" charset="-127"/>
              </a:rPr>
              <a:t>L'électricité n’a pas seulement conduit à des développements dans le domaine médical. </a:t>
            </a:r>
          </a:p>
          <a:p>
            <a:pPr algn="just"/>
            <a:r>
              <a:rPr lang="fr-FR" sz="2000">
                <a:solidFill>
                  <a:srgbClr val="0070C0"/>
                </a:solidFill>
                <a:latin typeface="Tw Cen MT" panose="020B0602020104020603" pitchFamily="34" charset="0"/>
                <a:ea typeface="GungsuhChe" panose="02030609000101010101" pitchFamily="49" charset="-127"/>
              </a:rPr>
              <a:t>Des études récentes ont attesté la présence de certaines bactéries qui habitent notre intestin, telles que les lactobacillus, qui peuvent produire de petits courants électriques et que le système simple et inhabituel qu’ils utilisent pourrait fournir des indices pour développer de nouveaux types de batteries biologiques. </a:t>
            </a:r>
            <a:endParaRPr lang="fr-FR" sz="2000" dirty="0">
              <a:solidFill>
                <a:srgbClr val="0070C0"/>
              </a:solidFill>
              <a:latin typeface="Tw Cen MT" panose="020B0602020104020603" pitchFamily="34" charset="0"/>
              <a:ea typeface="GungsuhChe" panose="02030609000101010101" pitchFamily="49" charset="-127"/>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978990" y="2730076"/>
            <a:ext cx="3977386" cy="223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913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63688" y="116632"/>
            <a:ext cx="5256584" cy="2215991"/>
          </a:xfrm>
          <a:prstGeom prst="rect">
            <a:avLst/>
          </a:prstGeom>
          <a:noFill/>
        </p:spPr>
        <p:txBody>
          <a:bodyPr wrap="square" rtlCol="0">
            <a:spAutoFit/>
          </a:bodyPr>
          <a:lstStyle/>
          <a:p>
            <a:endParaRPr lang="fr-FR" dirty="0" smtClean="0"/>
          </a:p>
          <a:p>
            <a:pPr algn="just"/>
            <a:r>
              <a:rPr lang="fr-FR" sz="2000" dirty="0" smtClean="0">
                <a:solidFill>
                  <a:srgbClr val="0070C0"/>
                </a:solidFill>
                <a:latin typeface="Tw Cen MT" panose="020B0602020104020603" pitchFamily="34" charset="0"/>
              </a:rPr>
              <a:t>Les applications médicales dans lesquelles l’électricité en phase est utilisée sont:</a:t>
            </a:r>
          </a:p>
          <a:p>
            <a:pPr algn="just"/>
            <a:r>
              <a:rPr lang="fr-FR" sz="2000" b="1" dirty="0">
                <a:solidFill>
                  <a:srgbClr val="0070C0"/>
                </a:solidFill>
                <a:latin typeface="Tw Cen MT" panose="020B0602020104020603" pitchFamily="34" charset="0"/>
              </a:rPr>
              <a:t>•</a:t>
            </a:r>
            <a:r>
              <a:rPr lang="fr-FR" sz="2000" b="1" dirty="0" smtClean="0">
                <a:solidFill>
                  <a:srgbClr val="0070C0"/>
                </a:solidFill>
                <a:latin typeface="Tw Cen MT" panose="020B0602020104020603" pitchFamily="34" charset="0"/>
              </a:rPr>
              <a:t>DIAGNOSTIQUE </a:t>
            </a:r>
            <a:r>
              <a:rPr lang="fr-FR" sz="2000" dirty="0" smtClean="0">
                <a:solidFill>
                  <a:srgbClr val="0070C0"/>
                </a:solidFill>
                <a:latin typeface="Tw Cen MT" panose="020B0602020104020603" pitchFamily="34" charset="0"/>
              </a:rPr>
              <a:t>:</a:t>
            </a:r>
          </a:p>
          <a:p>
            <a:pPr algn="just"/>
            <a:r>
              <a:rPr lang="fr-FR" sz="2000" dirty="0" smtClean="0">
                <a:solidFill>
                  <a:srgbClr val="0070C0"/>
                </a:solidFill>
                <a:latin typeface="Tw Cen MT" panose="020B0602020104020603" pitchFamily="34" charset="0"/>
              </a:rPr>
              <a:t>électroencéphalographe et électrocardiographe</a:t>
            </a:r>
          </a:p>
          <a:p>
            <a:pPr algn="just"/>
            <a:r>
              <a:rPr lang="fr-FR" sz="2000" b="1" dirty="0">
                <a:solidFill>
                  <a:srgbClr val="0070C0"/>
                </a:solidFill>
                <a:latin typeface="Tw Cen MT" panose="020B0602020104020603" pitchFamily="34" charset="0"/>
              </a:rPr>
              <a:t>•</a:t>
            </a:r>
            <a:r>
              <a:rPr lang="fr-FR" sz="2000" b="1" dirty="0" smtClean="0">
                <a:solidFill>
                  <a:srgbClr val="0070C0"/>
                </a:solidFill>
                <a:latin typeface="Tw Cen MT" panose="020B0602020104020603" pitchFamily="34" charset="0"/>
              </a:rPr>
              <a:t>CURATIVE </a:t>
            </a:r>
            <a:r>
              <a:rPr lang="fr-FR" sz="2000" dirty="0" smtClean="0">
                <a:solidFill>
                  <a:srgbClr val="0070C0"/>
                </a:solidFill>
                <a:latin typeface="Tw Cen MT" panose="020B0602020104020603" pitchFamily="34" charset="0"/>
              </a:rPr>
              <a:t>: </a:t>
            </a:r>
            <a:endParaRPr lang="fr-FR" sz="2000" dirty="0">
              <a:solidFill>
                <a:srgbClr val="0070C0"/>
              </a:solidFill>
              <a:latin typeface="Tw Cen MT" panose="020B0602020104020603" pitchFamily="34" charset="0"/>
            </a:endParaRPr>
          </a:p>
          <a:p>
            <a:pPr algn="just"/>
            <a:r>
              <a:rPr lang="fr-FR" sz="2000" dirty="0" smtClean="0">
                <a:solidFill>
                  <a:srgbClr val="0070C0"/>
                </a:solidFill>
                <a:latin typeface="Tw Cen MT" panose="020B0602020104020603" pitchFamily="34" charset="0"/>
              </a:rPr>
              <a:t>défibrillateur</a:t>
            </a:r>
            <a:endParaRPr lang="it-IT" sz="2000" dirty="0">
              <a:solidFill>
                <a:srgbClr val="0070C0"/>
              </a:solidFill>
              <a:latin typeface="Tw Cen MT" panose="020B0602020104020603" pitchFamily="34" charset="0"/>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285" y="2420888"/>
            <a:ext cx="3838214" cy="383821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492896"/>
            <a:ext cx="3404188" cy="33814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8362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64088" y="-123634"/>
            <a:ext cx="3153342" cy="5170646"/>
          </a:xfrm>
          <a:prstGeom prst="rect">
            <a:avLst/>
          </a:prstGeom>
          <a:noFill/>
        </p:spPr>
        <p:txBody>
          <a:bodyPr wrap="square" rtlCol="0">
            <a:spAutoFit/>
          </a:bodyPr>
          <a:lstStyle/>
          <a:p>
            <a:pPr algn="just"/>
            <a:endParaRPr lang="fr-FR" sz="2200" dirty="0">
              <a:solidFill>
                <a:srgbClr val="0070C0"/>
              </a:solidFill>
              <a:latin typeface="Tw Cen MT" panose="020B0602020104020603" pitchFamily="34" charset="0"/>
            </a:endParaRPr>
          </a:p>
          <a:p>
            <a:pPr algn="ctr"/>
            <a:r>
              <a:rPr lang="fr-FR" sz="2200" b="1" i="1" dirty="0">
                <a:solidFill>
                  <a:srgbClr val="0070C0"/>
                </a:solidFill>
                <a:latin typeface="Tw Cen MT" panose="020B0602020104020603" pitchFamily="34" charset="0"/>
              </a:rPr>
              <a:t>ÉLECTROTHÉRAPIE</a:t>
            </a:r>
            <a:r>
              <a:rPr lang="fr-FR" sz="2200" dirty="0" smtClean="0">
                <a:solidFill>
                  <a:srgbClr val="0070C0"/>
                </a:solidFill>
                <a:latin typeface="Tw Cen MT" panose="020B0602020104020603" pitchFamily="34" charset="0"/>
              </a:rPr>
              <a:t>:</a:t>
            </a:r>
          </a:p>
          <a:p>
            <a:pPr algn="ctr"/>
            <a:r>
              <a:rPr lang="fr-FR" sz="2200" dirty="0">
                <a:solidFill>
                  <a:srgbClr val="0070C0"/>
                </a:solidFill>
                <a:latin typeface="Tw Cen MT" panose="020B0602020104020603" pitchFamily="34" charset="0"/>
              </a:rPr>
              <a:t>branche de la physiothérapie qui utilise les effets biologiques des courants électriques et qui est mise en œuvre en soumettant une partie limitée du corps (seulement dans certains cas tout l'organisme) au passage de courants électriques avec des caractéristiques connues d'intensité, de tension, etc.</a:t>
            </a:r>
            <a:endParaRPr lang="it-IT" sz="2200" dirty="0">
              <a:solidFill>
                <a:srgbClr val="0070C0"/>
              </a:solidFill>
              <a:latin typeface="Tw Cen MT" panose="020B0602020104020603" pitchFamily="34"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23772">
            <a:off x="466019" y="1275827"/>
            <a:ext cx="4438650" cy="2371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2888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Scale>
                                      <p:cBhvr>
                                        <p:cTn id="7" dur="1000" decel="50000" fill="hold">
                                          <p:stCondLst>
                                            <p:cond delay="0"/>
                                          </p:stCondLst>
                                        </p:cTn>
                                        <p:tgtEl>
                                          <p:spTgt spid="20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52"/>
                                        </p:tgtEl>
                                        <p:attrNameLst>
                                          <p:attrName>ppt_x</p:attrName>
                                          <p:attrName>ppt_y</p:attrName>
                                        </p:attrNameLst>
                                      </p:cBhvr>
                                    </p:animMotion>
                                    <p:animEffect transition="in" filter="fade">
                                      <p:cBhvr>
                                        <p:cTn id="9"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404664"/>
            <a:ext cx="3384376" cy="4247317"/>
          </a:xfrm>
          <a:prstGeom prst="rect">
            <a:avLst/>
          </a:prstGeom>
          <a:noFill/>
        </p:spPr>
        <p:txBody>
          <a:bodyPr wrap="square" rtlCol="0">
            <a:spAutoFit/>
          </a:bodyPr>
          <a:lstStyle/>
          <a:p>
            <a:r>
              <a:rPr lang="fr-FR" b="1" dirty="0">
                <a:solidFill>
                  <a:srgbClr val="0070C0"/>
                </a:solidFill>
                <a:latin typeface="Tw Cen MT" panose="020B0602020104020603" pitchFamily="34" charset="0"/>
              </a:rPr>
              <a:t>ÉLECTROCONVULSIVOTHÉRAPIE (ÉLECTROCHOCS</a:t>
            </a:r>
            <a:r>
              <a:rPr lang="fr-FR" b="1" dirty="0" smtClean="0">
                <a:solidFill>
                  <a:srgbClr val="0070C0"/>
                </a:solidFill>
                <a:latin typeface="Tw Cen MT" panose="020B0602020104020603" pitchFamily="34" charset="0"/>
              </a:rPr>
              <a:t>):</a:t>
            </a:r>
            <a:endParaRPr lang="fr-FR" b="1" dirty="0">
              <a:solidFill>
                <a:srgbClr val="0070C0"/>
              </a:solidFill>
              <a:latin typeface="Tw Cen MT" panose="020B0602020104020603" pitchFamily="34" charset="0"/>
            </a:endParaRPr>
          </a:p>
          <a:p>
            <a:r>
              <a:rPr lang="fr-FR" dirty="0">
                <a:solidFill>
                  <a:srgbClr val="0070C0"/>
                </a:solidFill>
                <a:latin typeface="Tw Cen MT" panose="020B0602020104020603" pitchFamily="34" charset="0"/>
              </a:rPr>
              <a:t>En psychiatrie, intervention consistant à provoquer, chez des sujets déprimés, un accès convulsif épileptique, avec perte de conscience, au moyen d'une décharge de courant alternatif transmise pour quelques dixièmes de seconde à l'aide de deux électrodes appliquées à la tempe, avec des effets thérapeutiques considérés, à présent, seulement temporaires et dangereux pour le patient.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268760"/>
            <a:ext cx="3810000" cy="28384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4634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half" idx="2"/>
          </p:nvPr>
        </p:nvSpPr>
        <p:spPr>
          <a:xfrm>
            <a:off x="193672" y="5167174"/>
            <a:ext cx="1872208" cy="1509547"/>
          </a:xfrm>
        </p:spPr>
        <p:txBody>
          <a:bodyPr>
            <a:normAutofit/>
          </a:bodyPr>
          <a:lstStyle/>
          <a:p>
            <a:r>
              <a:rPr lang="it-IT" sz="2000" i="1" dirty="0">
                <a:solidFill>
                  <a:schemeClr val="tx1"/>
                </a:solidFill>
                <a:effectLst>
                  <a:outerShdw blurRad="38100" dist="38100" dir="2700000" algn="tl">
                    <a:srgbClr val="000000">
                      <a:alpha val="43137"/>
                    </a:srgbClr>
                  </a:outerShdw>
                </a:effectLst>
                <a:latin typeface="Agency FB" panose="020B0503020202020204" pitchFamily="34" charset="0"/>
              </a:rPr>
              <a:t>Realizzato da:</a:t>
            </a:r>
            <a:br>
              <a:rPr lang="it-IT" sz="2000" i="1" dirty="0">
                <a:solidFill>
                  <a:schemeClr val="tx1"/>
                </a:solidFill>
                <a:effectLst>
                  <a:outerShdw blurRad="38100" dist="38100" dir="2700000" algn="tl">
                    <a:srgbClr val="000000">
                      <a:alpha val="43137"/>
                    </a:srgbClr>
                  </a:outerShdw>
                </a:effectLst>
                <a:latin typeface="Agency FB" panose="020B0503020202020204" pitchFamily="34" charset="0"/>
              </a:rPr>
            </a:br>
            <a:r>
              <a:rPr lang="it-IT" sz="2000" i="1" dirty="0">
                <a:solidFill>
                  <a:schemeClr val="tx1"/>
                </a:solidFill>
                <a:effectLst>
                  <a:outerShdw blurRad="38100" dist="38100" dir="2700000" algn="tl">
                    <a:srgbClr val="000000">
                      <a:alpha val="43137"/>
                    </a:srgbClr>
                  </a:outerShdw>
                </a:effectLst>
                <a:latin typeface="Agency FB" panose="020B0503020202020204" pitchFamily="34" charset="0"/>
              </a:rPr>
              <a:t>Rosy, Siria, Ilaria e Maria Pia.</a:t>
            </a:r>
          </a:p>
          <a:p>
            <a:r>
              <a:rPr lang="it-IT" sz="2000" i="1" dirty="0">
                <a:solidFill>
                  <a:schemeClr val="tx1"/>
                </a:solidFill>
                <a:effectLst>
                  <a:outerShdw blurRad="38100" dist="38100" dir="2700000" algn="tl">
                    <a:srgbClr val="000000">
                      <a:alpha val="43137"/>
                    </a:srgbClr>
                  </a:outerShdw>
                </a:effectLst>
                <a:latin typeface="Agency FB" panose="020B0503020202020204" pitchFamily="34" charset="0"/>
              </a:rPr>
              <a:t>VBL </a:t>
            </a:r>
            <a:r>
              <a:rPr lang="it-IT" sz="2000" i="1" dirty="0" err="1">
                <a:solidFill>
                  <a:schemeClr val="tx1"/>
                </a:solidFill>
                <a:effectLst>
                  <a:outerShdw blurRad="38100" dist="38100" dir="2700000" algn="tl">
                    <a:srgbClr val="000000">
                      <a:alpha val="43137"/>
                    </a:srgbClr>
                  </a:outerShdw>
                </a:effectLst>
                <a:latin typeface="Agency FB" panose="020B0503020202020204" pitchFamily="34" charset="0"/>
              </a:rPr>
              <a:t>a.s.</a:t>
            </a:r>
            <a:r>
              <a:rPr lang="it-IT" sz="2000" i="1" dirty="0">
                <a:solidFill>
                  <a:schemeClr val="tx1"/>
                </a:solidFill>
                <a:effectLst>
                  <a:outerShdw blurRad="38100" dist="38100" dir="2700000" algn="tl">
                    <a:srgbClr val="000000">
                      <a:alpha val="43137"/>
                    </a:srgbClr>
                  </a:outerShdw>
                </a:effectLst>
                <a:latin typeface="Agency FB" panose="020B0503020202020204" pitchFamily="34" charset="0"/>
              </a:rPr>
              <a:t> 2018/2019</a:t>
            </a:r>
          </a:p>
          <a:p>
            <a:endParaRPr lang="it-IT" dirty="0"/>
          </a:p>
        </p:txBody>
      </p:sp>
      <p:sp>
        <p:nvSpPr>
          <p:cNvPr id="4" name="CasellaDiTesto 3"/>
          <p:cNvSpPr txBox="1"/>
          <p:nvPr/>
        </p:nvSpPr>
        <p:spPr>
          <a:xfrm>
            <a:off x="5652120" y="1916832"/>
            <a:ext cx="3240360" cy="2031325"/>
          </a:xfrm>
          <a:prstGeom prst="rect">
            <a:avLst/>
          </a:prstGeom>
          <a:noFill/>
        </p:spPr>
        <p:txBody>
          <a:bodyPr wrap="square" rtlCol="0">
            <a:spAutoFit/>
          </a:bodyPr>
          <a:lstStyle/>
          <a:p>
            <a:pPr algn="just"/>
            <a:r>
              <a:rPr lang="it-IT" b="1" i="1" dirty="0">
                <a:solidFill>
                  <a:schemeClr val="accent2"/>
                </a:solidFill>
                <a:effectLst>
                  <a:outerShdw blurRad="38100" dist="38100" dir="2700000" algn="tl">
                    <a:srgbClr val="000000">
                      <a:alpha val="43137"/>
                    </a:srgbClr>
                  </a:outerShdw>
                </a:effectLst>
                <a:latin typeface="Copperplate Gothic Light" panose="020E0507020206020404" pitchFamily="34" charset="0"/>
              </a:rPr>
              <a:t>Un uomo che parla una lingua vale un uomo; un uomo che parla due lingue vale due uomini; un uomo che ne parla tre vale tutta l’umanità</a:t>
            </a:r>
            <a:r>
              <a:rPr lang="it-IT" b="1" i="1" dirty="0" smtClean="0">
                <a:solidFill>
                  <a:schemeClr val="accent2"/>
                </a:solidFill>
                <a:effectLst>
                  <a:outerShdw blurRad="38100" dist="38100" dir="2700000" algn="tl">
                    <a:srgbClr val="000000">
                      <a:alpha val="43137"/>
                    </a:srgbClr>
                  </a:outerShdw>
                </a:effectLst>
                <a:latin typeface="Copperplate Gothic Light" panose="020E0507020206020404" pitchFamily="34" charset="0"/>
              </a:rPr>
              <a:t>.</a:t>
            </a:r>
            <a:endParaRPr lang="it-IT" b="1" i="1" dirty="0">
              <a:solidFill>
                <a:schemeClr val="accent2"/>
              </a:solidFill>
              <a:effectLst>
                <a:outerShdw blurRad="38100" dist="38100" dir="2700000" algn="tl">
                  <a:srgbClr val="000000">
                    <a:alpha val="43137"/>
                  </a:srgbClr>
                </a:outerShdw>
              </a:effectLst>
              <a:latin typeface="Copperplate Gothic Light" panose="020E0507020206020404" pitchFamily="34" charset="0"/>
            </a:endParaRPr>
          </a:p>
          <a:p>
            <a:pPr algn="just"/>
            <a:r>
              <a:rPr lang="it-IT" b="1" i="1" dirty="0">
                <a:solidFill>
                  <a:schemeClr val="accent2"/>
                </a:solidFill>
                <a:effectLst>
                  <a:outerShdw blurRad="38100" dist="38100" dir="2700000" algn="tl">
                    <a:srgbClr val="000000">
                      <a:alpha val="43137"/>
                    </a:srgbClr>
                  </a:outerShdw>
                </a:effectLst>
                <a:latin typeface="Copperplate Gothic Light" panose="020E0507020206020404" pitchFamily="34" charset="0"/>
              </a:rPr>
              <a:t>(Proverbio africano)</a:t>
            </a:r>
          </a:p>
        </p:txBody>
      </p:sp>
      <p:sp>
        <p:nvSpPr>
          <p:cNvPr id="5" name="CasellaDiTesto 4"/>
          <p:cNvSpPr txBox="1"/>
          <p:nvPr/>
        </p:nvSpPr>
        <p:spPr>
          <a:xfrm>
            <a:off x="4355976" y="4653136"/>
            <a:ext cx="4113708" cy="1938992"/>
          </a:xfrm>
          <a:prstGeom prst="rect">
            <a:avLst/>
          </a:prstGeom>
          <a:noFill/>
        </p:spPr>
        <p:txBody>
          <a:bodyPr wrap="square" rtlCol="0">
            <a:spAutoFit/>
          </a:bodyPr>
          <a:lstStyle/>
          <a:p>
            <a:r>
              <a:rPr lang="it-IT" sz="2000" b="1" i="1" dirty="0" smtClean="0">
                <a:solidFill>
                  <a:srgbClr val="00B0F0"/>
                </a:solidFill>
              </a:rPr>
              <a:t>«Nessuno </a:t>
            </a:r>
            <a:r>
              <a:rPr lang="it-IT" sz="2000" b="1" i="1" dirty="0">
                <a:solidFill>
                  <a:srgbClr val="00B0F0"/>
                </a:solidFill>
              </a:rPr>
              <a:t>si impegna in una ricerca in fisica con l’intenzione di vincere un premio. È la gioia di scoprire qualcosa che nessuno conosceva prima</a:t>
            </a:r>
            <a:r>
              <a:rPr lang="it-IT" sz="2000" b="1" i="1" dirty="0" smtClean="0">
                <a:solidFill>
                  <a:srgbClr val="00B0F0"/>
                </a:solidFill>
              </a:rPr>
              <a:t>.»</a:t>
            </a:r>
            <a:endParaRPr lang="it-IT" sz="2000" b="1" i="1" dirty="0">
              <a:solidFill>
                <a:srgbClr val="00B0F0"/>
              </a:solidFill>
            </a:endParaRPr>
          </a:p>
          <a:p>
            <a:r>
              <a:rPr lang="it-IT" sz="2000" b="1" i="1" dirty="0">
                <a:solidFill>
                  <a:srgbClr val="00B0F0"/>
                </a:solidFill>
              </a:rPr>
              <a:t>(Stephen Hawking)</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3405944" cy="35452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0652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620688"/>
            <a:ext cx="8804216" cy="5778152"/>
          </a:xfrm>
          <a:prstGeom prst="rect">
            <a:avLst/>
          </a:prstGeom>
        </p:spPr>
      </p:pic>
    </p:spTree>
    <p:extLst>
      <p:ext uri="{BB962C8B-B14F-4D97-AF65-F5344CB8AC3E}">
        <p14:creationId xmlns:p14="http://schemas.microsoft.com/office/powerpoint/2010/main" val="3382800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oli">
  <a:themeElements>
    <a:clrScheme name="Angoli">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oli">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ol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149</TotalTime>
  <Words>433</Words>
  <Application>Microsoft Office PowerPoint</Application>
  <PresentationFormat>Presentazione su schermo (4:3)</PresentationFormat>
  <Paragraphs>29</Paragraphs>
  <Slides>8</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8</vt:i4>
      </vt:variant>
    </vt:vector>
  </HeadingPairs>
  <TitlesOfParts>
    <vt:vector size="20" baseType="lpstr">
      <vt:lpstr>GungsuhChe</vt:lpstr>
      <vt:lpstr>Agency FB</vt:lpstr>
      <vt:lpstr>Arial</vt:lpstr>
      <vt:lpstr>Consolas</vt:lpstr>
      <vt:lpstr>Copperplate Gothic Light</vt:lpstr>
      <vt:lpstr>Derive Unicode</vt:lpstr>
      <vt:lpstr>Franklin Gothic Book</vt:lpstr>
      <vt:lpstr>Franklin Gothic Medium</vt:lpstr>
      <vt:lpstr>Tunga</vt:lpstr>
      <vt:lpstr>Tw Cen MT</vt:lpstr>
      <vt:lpstr>Wingdings</vt:lpstr>
      <vt:lpstr>Angoli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Alunno03</dc:creator>
  <cp:lastModifiedBy>Utente6</cp:lastModifiedBy>
  <cp:revision>20</cp:revision>
  <dcterms:created xsi:type="dcterms:W3CDTF">2018-10-25T06:33:35Z</dcterms:created>
  <dcterms:modified xsi:type="dcterms:W3CDTF">2019-02-14T10:08:22Z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2066176</vt:lpwstr>
  </property>
  <property fmtid="{D5CDD505-2E9C-101B-9397-08002B2CF9AE}" name="NXPowerLiteSettings" pid="3">
    <vt:lpwstr>C7000400038000</vt:lpwstr>
  </property>
  <property fmtid="{D5CDD505-2E9C-101B-9397-08002B2CF9AE}" name="NXPowerLiteVersion" pid="4">
    <vt:lpwstr>S8.2.2</vt:lpwstr>
  </property>
</Properties>
</file>