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72" r:id="rId14"/>
    <p:sldId id="273" r:id="rId15"/>
    <p:sldId id="274" r:id="rId16"/>
    <p:sldId id="276" r:id="rId17"/>
    <p:sldId id="277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33CCFF"/>
    <a:srgbClr val="00FF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24" autoAdjust="0"/>
  </p:normalViewPr>
  <p:slideViewPr>
    <p:cSldViewPr>
      <p:cViewPr varScale="1">
        <p:scale>
          <a:sx n="74" d="100"/>
          <a:sy n="74" d="100"/>
        </p:scale>
        <p:origin x="-3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21CD8-7CF1-40E6-B769-39D5AF6E7F46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5A2C5-410E-4B41-A63E-37BB30AF17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84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audio" Target="../media/audio16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145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6600" dirty="0" smtClean="0">
                <a:latin typeface="AR DELANEY" pitchFamily="2" charset="0"/>
                <a:cs typeface="Miriam Fixed" pitchFamily="49" charset="-79"/>
              </a:rPr>
              <a:t/>
            </a:r>
            <a:br>
              <a:rPr lang="it-IT" sz="6600" dirty="0" smtClean="0">
                <a:latin typeface="AR DELANEY" pitchFamily="2" charset="0"/>
                <a:cs typeface="Miriam Fixed" pitchFamily="49" charset="-79"/>
              </a:rPr>
            </a:br>
            <a:r>
              <a:rPr lang="it-IT" sz="6600" dirty="0" smtClean="0">
                <a:latin typeface="AR DELANEY" pitchFamily="2" charset="0"/>
                <a:cs typeface="Miriam Fixed" pitchFamily="49" charset="-79"/>
              </a:rPr>
              <a:t>L’insieme </a:t>
            </a:r>
            <a:r>
              <a:rPr lang="it-IT" sz="6600" b="1" dirty="0" smtClean="0">
                <a:latin typeface="AR DELANEY" pitchFamily="2" charset="0"/>
                <a:cs typeface="Miriam Fixed" pitchFamily="49" charset="-79"/>
              </a:rPr>
              <a:t>Q </a:t>
            </a:r>
            <a:br>
              <a:rPr lang="it-IT" sz="6600" b="1" dirty="0" smtClean="0">
                <a:latin typeface="AR DELANEY" pitchFamily="2" charset="0"/>
                <a:cs typeface="Miriam Fixed" pitchFamily="49" charset="-79"/>
              </a:rPr>
            </a:br>
            <a:endParaRPr lang="it-IT" sz="6600" b="1" dirty="0">
              <a:latin typeface="AR DELANEY" pitchFamily="2" charset="0"/>
              <a:cs typeface="Miriam Fixed" pitchFamily="49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811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it-IT" sz="1800" b="1" dirty="0" smtClean="0">
              <a:latin typeface="AR JULIAN" pitchFamily="2" charset="0"/>
              <a:cs typeface="Miriam Fixed" pitchFamily="49" charset="-79"/>
            </a:endParaRPr>
          </a:p>
          <a:p>
            <a:r>
              <a:rPr lang="it-IT" sz="5400" b="1" dirty="0" smtClean="0">
                <a:latin typeface="AR JULIAN" pitchFamily="2" charset="0"/>
                <a:cs typeface="Miriam Fixed" pitchFamily="49" charset="-79"/>
              </a:rPr>
              <a:t>I numeri razionali</a:t>
            </a:r>
            <a:endParaRPr lang="it-IT" sz="5400" dirty="0">
              <a:latin typeface="AR JULIAN" pitchFamily="2" charset="0"/>
            </a:endParaRPr>
          </a:p>
        </p:txBody>
      </p:sp>
    </p:spTree>
  </p:cSld>
  <p:clrMapOvr>
    <a:masterClrMapping/>
  </p:clrMapOvr>
  <p:transition>
    <p:wheel spokes="3"/>
    <p:sndAc>
      <p:stSnd>
        <p:snd r:embed="rId2" name="bomb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857916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it-IT" sz="2800" dirty="0" smtClean="0">
                <a:latin typeface="Bookman Old Style" pitchFamily="18" charset="0"/>
              </a:rPr>
              <a:t/>
            </a:r>
            <a:br>
              <a:rPr lang="it-IT" sz="2800" dirty="0" smtClean="0">
                <a:latin typeface="Bookman Old Style" pitchFamily="18" charset="0"/>
              </a:rPr>
            </a:br>
            <a:r>
              <a:rPr lang="it-IT" sz="2800" dirty="0" smtClean="0">
                <a:latin typeface="Bookman Old Style" pitchFamily="18" charset="0"/>
              </a:rPr>
              <a:t/>
            </a:r>
            <a:br>
              <a:rPr lang="it-IT" sz="2800" dirty="0" smtClean="0">
                <a:latin typeface="Bookman Old Style" pitchFamily="18" charset="0"/>
              </a:rPr>
            </a:br>
            <a:r>
              <a:rPr lang="it-IT" sz="2800" dirty="0" smtClean="0">
                <a:latin typeface="Bookman Old Style" pitchFamily="18" charset="0"/>
              </a:rPr>
              <a:t/>
            </a:r>
            <a:br>
              <a:rPr lang="it-IT" sz="2800" dirty="0" smtClean="0">
                <a:latin typeface="Bookman Old Style" pitchFamily="18" charset="0"/>
              </a:rPr>
            </a:br>
            <a:r>
              <a:rPr lang="it-IT" sz="2800" dirty="0" smtClean="0">
                <a:latin typeface="Bookman Old Style" pitchFamily="18" charset="0"/>
              </a:rPr>
              <a:t/>
            </a:r>
            <a:br>
              <a:rPr lang="it-IT" sz="2800" dirty="0" smtClean="0">
                <a:latin typeface="Bookman Old Style" pitchFamily="18" charset="0"/>
              </a:rPr>
            </a:br>
            <a:r>
              <a:rPr lang="it-IT" sz="2800" dirty="0" smtClean="0">
                <a:latin typeface="Bookman Old Style" pitchFamily="18" charset="0"/>
              </a:rPr>
              <a:t>Si dice che l’insieme dei numeri razionali è un insieme </a:t>
            </a:r>
            <a:r>
              <a:rPr lang="it-IT" sz="2800" dirty="0" smtClean="0">
                <a:solidFill>
                  <a:srgbClr val="FF0000"/>
                </a:solidFill>
                <a:latin typeface="Bookman Old Style" pitchFamily="18" charset="0"/>
              </a:rPr>
              <a:t>denso </a:t>
            </a:r>
            <a:r>
              <a:rPr lang="it-IT" sz="2800" dirty="0" smtClean="0">
                <a:latin typeface="Bookman Old Style" pitchFamily="18" charset="0"/>
              </a:rPr>
              <a:t>perché</a:t>
            </a:r>
            <a:br>
              <a:rPr lang="it-IT" sz="2800" dirty="0" smtClean="0">
                <a:latin typeface="Bookman Old Style" pitchFamily="18" charset="0"/>
              </a:rPr>
            </a:br>
            <a:r>
              <a:rPr lang="it-IT" sz="2800" dirty="0" smtClean="0">
                <a:latin typeface="Bookman Old Style" pitchFamily="18" charset="0"/>
              </a:rPr>
              <a:t>“Tra due qualsiasi numeri razionali </a:t>
            </a:r>
            <a:r>
              <a:rPr lang="it-IT" sz="2800" b="1" i="1" dirty="0" smtClean="0">
                <a:latin typeface="Bookman Old Style" pitchFamily="18" charset="0"/>
              </a:rPr>
              <a:t>n</a:t>
            </a:r>
            <a:r>
              <a:rPr lang="it-IT" sz="2800" dirty="0" smtClean="0">
                <a:latin typeface="Bookman Old Style" pitchFamily="18" charset="0"/>
              </a:rPr>
              <a:t> e </a:t>
            </a:r>
            <a:r>
              <a:rPr lang="it-IT" sz="2800" b="1" i="1" dirty="0" smtClean="0">
                <a:latin typeface="Bookman Old Style" pitchFamily="18" charset="0"/>
              </a:rPr>
              <a:t>p</a:t>
            </a:r>
            <a:r>
              <a:rPr lang="it-IT" sz="2800" dirty="0" smtClean="0">
                <a:latin typeface="Bookman Old Style" pitchFamily="18" charset="0"/>
              </a:rPr>
              <a:t> ci sono infiniti altri numeri razionali</a:t>
            </a:r>
            <a:br>
              <a:rPr lang="it-IT" sz="2800" dirty="0" smtClean="0">
                <a:latin typeface="Bookman Old Style" pitchFamily="18" charset="0"/>
              </a:rPr>
            </a:br>
            <a:endParaRPr lang="it-IT" sz="2800" dirty="0">
              <a:latin typeface="Bookman Old Style" pitchFamily="18" charset="0"/>
            </a:endParaRPr>
          </a:p>
        </p:txBody>
      </p:sp>
      <p:pic>
        <p:nvPicPr>
          <p:cNvPr id="3" name="Immagine 2" descr="porcelli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928670"/>
            <a:ext cx="2913549" cy="1857388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sz="1800" dirty="0" smtClean="0">
                <a:latin typeface="Bookman Old Style" pitchFamily="18" charset="0"/>
              </a:rPr>
              <a:t>LE  4  OPERAZIONI</a:t>
            </a:r>
            <a:endParaRPr lang="it-IT" sz="1800" dirty="0">
              <a:latin typeface="Bookman Old Styl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it-IT" sz="2000" dirty="0" smtClean="0">
                <a:latin typeface="Bookman Old Style" pitchFamily="18" charset="0"/>
              </a:rPr>
              <a:t> </a:t>
            </a:r>
            <a:r>
              <a:rPr lang="it-IT" sz="2000" b="1" dirty="0" smtClean="0">
                <a:latin typeface="Bookman Old Style" pitchFamily="18" charset="0"/>
              </a:rPr>
              <a:t>Addizioni e sottrazioni</a:t>
            </a:r>
          </a:p>
          <a:p>
            <a:pPr marL="514350" indent="-514350" algn="ctr">
              <a:buNone/>
            </a:pPr>
            <a:endParaRPr lang="it-IT" sz="2000" b="1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000" dirty="0" smtClean="0">
                <a:latin typeface="Bookman Old Style" pitchFamily="18" charset="0"/>
              </a:rPr>
              <a:t>Bisogna ridurre le frazioni ai minimi termini;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 smtClean="0">
                <a:latin typeface="Bookman Old Style" pitchFamily="18" charset="0"/>
              </a:rPr>
              <a:t>Trasformare le frazioni in altre equivalenti aventi lo stesso denominatore.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>
                <a:latin typeface="Bookman Old Style" pitchFamily="18" charset="0"/>
              </a:rPr>
              <a:t>Sommare (o sottrarre) i numeratori. 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</a:t>
            </a:r>
            <a:r>
              <a:rPr lang="it-IT" sz="2000" dirty="0" err="1" smtClean="0">
                <a:latin typeface="Bookman Old Style" pitchFamily="18" charset="0"/>
              </a:rPr>
              <a:t>es</a:t>
            </a:r>
            <a:r>
              <a:rPr lang="it-IT" sz="2000" dirty="0" smtClean="0">
                <a:latin typeface="Bookman Old Style" pitchFamily="18" charset="0"/>
              </a:rPr>
              <a:t>: a/b + c/b = </a:t>
            </a:r>
            <a:r>
              <a:rPr lang="it-IT" sz="2000" dirty="0" err="1" smtClean="0">
                <a:latin typeface="Bookman Old Style" pitchFamily="18" charset="0"/>
              </a:rPr>
              <a:t>a+c</a:t>
            </a:r>
            <a:r>
              <a:rPr lang="it-IT" sz="2000" dirty="0" smtClean="0">
                <a:latin typeface="Bookman Old Style" pitchFamily="18" charset="0"/>
              </a:rPr>
              <a:t>/b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    2/3 +5/3 = 2+5/3=7/3</a:t>
            </a:r>
            <a:endParaRPr lang="it-IT" sz="2000" dirty="0">
              <a:latin typeface="Bookman Old Style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210080" cy="505461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2000" b="1" dirty="0" smtClean="0">
                <a:latin typeface="Bookman Old Style" pitchFamily="18" charset="0"/>
              </a:rPr>
              <a:t>Moltiplicazioni</a:t>
            </a:r>
          </a:p>
          <a:p>
            <a:pPr algn="just"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t-IT" sz="2000" dirty="0" smtClean="0">
                <a:latin typeface="Bookman Old Style" pitchFamily="18" charset="0"/>
              </a:rPr>
              <a:t>Il </a:t>
            </a:r>
            <a:r>
              <a:rPr lang="it-IT" sz="2000" b="1" dirty="0" smtClean="0">
                <a:latin typeface="Bookman Old Style" pitchFamily="18" charset="0"/>
              </a:rPr>
              <a:t>prodotto</a:t>
            </a:r>
            <a:r>
              <a:rPr lang="it-IT" sz="2000" dirty="0" smtClean="0">
                <a:latin typeface="Bookman Old Style" pitchFamily="18" charset="0"/>
              </a:rPr>
              <a:t> di due frazioni è una frazione che ha per numeratore il prodotto dei numeratori e per denominatore il prodotto dei denominatori.</a:t>
            </a: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a/b  per c/d  =</a:t>
            </a:r>
            <a:r>
              <a:rPr lang="it-IT" sz="2000" dirty="0" err="1" smtClean="0">
                <a:latin typeface="Bookman Old Style" pitchFamily="18" charset="0"/>
              </a:rPr>
              <a:t>ac</a:t>
            </a:r>
            <a:r>
              <a:rPr lang="it-IT" sz="2000" dirty="0" smtClean="0">
                <a:latin typeface="Bookman Old Style" pitchFamily="18" charset="0"/>
              </a:rPr>
              <a:t>/</a:t>
            </a:r>
            <a:r>
              <a:rPr lang="it-IT" sz="2000" dirty="0" err="1" smtClean="0">
                <a:latin typeface="Bookman Old Style" pitchFamily="18" charset="0"/>
              </a:rPr>
              <a:t>bd</a:t>
            </a:r>
            <a:endParaRPr lang="it-IT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2/3 per 4/5=8/15</a:t>
            </a:r>
          </a:p>
          <a:p>
            <a:pPr algn="just"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                   </a:t>
            </a:r>
            <a:r>
              <a:rPr lang="it-IT" sz="2000" b="1" dirty="0" smtClean="0">
                <a:latin typeface="Bookman Old Style" pitchFamily="18" charset="0"/>
              </a:rPr>
              <a:t>Divisioni</a:t>
            </a:r>
          </a:p>
          <a:p>
            <a:pPr algn="just">
              <a:buFont typeface="Wingdings" pitchFamily="2" charset="2"/>
              <a:buChar char="q"/>
            </a:pPr>
            <a:r>
              <a:rPr lang="it-IT" sz="2000" dirty="0" smtClean="0">
                <a:latin typeface="Bookman Old Style" pitchFamily="18" charset="0"/>
              </a:rPr>
              <a:t>Il </a:t>
            </a:r>
            <a:r>
              <a:rPr lang="it-IT" sz="2000" b="1" dirty="0" smtClean="0">
                <a:latin typeface="Bookman Old Style" pitchFamily="18" charset="0"/>
              </a:rPr>
              <a:t>quoziente</a:t>
            </a:r>
            <a:r>
              <a:rPr lang="it-IT" sz="2000" dirty="0" smtClean="0">
                <a:latin typeface="Bookman Old Style" pitchFamily="18" charset="0"/>
              </a:rPr>
              <a:t> di due frazioni è uguale  al prodotto della prima frazione per il reciproco dell’altra   </a:t>
            </a: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 a/b : c/d    =  a/b per d/c</a:t>
            </a:r>
            <a:br>
              <a:rPr lang="it-IT" sz="2000" dirty="0" smtClean="0">
                <a:latin typeface="Bookman Old Style" pitchFamily="18" charset="0"/>
              </a:rPr>
            </a:br>
            <a:endParaRPr lang="it-IT" sz="2000" b="1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it-IT" sz="2000" b="1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sz="2000" dirty="0" smtClean="0">
              <a:latin typeface="Bookman Old Style" pitchFamily="18" charset="0"/>
            </a:endParaRPr>
          </a:p>
        </p:txBody>
      </p:sp>
      <p:pic>
        <p:nvPicPr>
          <p:cNvPr id="5" name="Immagine 4" descr="scuola-immagine-animata-002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4500570"/>
            <a:ext cx="2105025" cy="1457325"/>
          </a:xfrm>
          <a:prstGeom prst="rect">
            <a:avLst/>
          </a:prstGeom>
        </p:spPr>
      </p:pic>
    </p:spTree>
  </p:cSld>
  <p:clrMapOvr>
    <a:masterClrMapping/>
  </p:clrMapOvr>
  <p:transition spd="slow">
    <p:plus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Le proprietà della moltiplicazione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it-IT" dirty="0" smtClean="0"/>
              <a:t>      </a:t>
            </a:r>
            <a:r>
              <a:rPr lang="it-IT" sz="2900" dirty="0" smtClean="0">
                <a:latin typeface="Bookman Old Style" pitchFamily="18" charset="0"/>
              </a:rPr>
              <a:t>Nell’insieme dei numeri razionali valgono tutte le proprietà della moltiplicazione : commutativa, associativa, distributiva rispetto all’addizione, esistenza dell’elemento neutro 1, esistenza dell’elemento assorbente 0, legge di annullamento del prodotto. </a:t>
            </a:r>
          </a:p>
          <a:p>
            <a:pPr algn="just">
              <a:buNone/>
            </a:pPr>
            <a:r>
              <a:rPr lang="it-IT" sz="2900" dirty="0" smtClean="0">
                <a:latin typeface="Bookman Old Style" pitchFamily="18" charset="0"/>
              </a:rPr>
              <a:t>     Esiste anche un’ulteriore proprietà: </a:t>
            </a:r>
          </a:p>
          <a:p>
            <a:pPr algn="just">
              <a:buNone/>
            </a:pPr>
            <a:endParaRPr lang="it-IT" sz="29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it-IT" sz="2900" dirty="0" smtClean="0">
                <a:latin typeface="Bookman Old Style" pitchFamily="18" charset="0"/>
              </a:rPr>
              <a:t>      </a:t>
            </a:r>
            <a:r>
              <a:rPr lang="it-IT" sz="2900" b="1" dirty="0" smtClean="0">
                <a:latin typeface="Bookman Old Style" pitchFamily="18" charset="0"/>
              </a:rPr>
              <a:t>Esistenza del reciproco</a:t>
            </a:r>
            <a:r>
              <a:rPr lang="it-IT" sz="2900" dirty="0" smtClean="0">
                <a:latin typeface="Bookman Old Style" pitchFamily="18" charset="0"/>
              </a:rPr>
              <a:t>: </a:t>
            </a:r>
          </a:p>
          <a:p>
            <a:pPr algn="just">
              <a:buNone/>
            </a:pPr>
            <a:r>
              <a:rPr lang="it-IT" sz="2900" dirty="0" smtClean="0">
                <a:latin typeface="Bookman Old Style" pitchFamily="18" charset="0"/>
              </a:rPr>
              <a:t>     di ogni numero razionale, escluso 0, esiste il reciproco; il prodotto di un numero per il suo reciproco è uguale all’elemento neutro della moltiplicazione, cioè 1.</a:t>
            </a:r>
          </a:p>
          <a:p>
            <a:pPr algn="just">
              <a:buNone/>
            </a:pPr>
            <a:r>
              <a:rPr lang="it-IT" sz="2900" dirty="0" smtClean="0">
                <a:latin typeface="Bookman Old Style" pitchFamily="18" charset="0"/>
              </a:rPr>
              <a:t>      Il reciproco della frazione a/b è la frazione  b/a  Infatti: a/b  per b/a =</a:t>
            </a:r>
            <a:r>
              <a:rPr lang="it-IT" dirty="0" smtClean="0"/>
              <a:t>1</a:t>
            </a:r>
            <a:endParaRPr lang="it-IT" dirty="0"/>
          </a:p>
        </p:txBody>
      </p:sp>
    </p:spTree>
  </p:cSld>
  <p:clrMapOvr>
    <a:masterClrMapping/>
  </p:clrMapOvr>
  <p:transition spd="slow">
    <p:cover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Potenza di una frazione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Dato un numero naturale </a:t>
            </a:r>
            <a:r>
              <a:rPr lang="it-IT" sz="2000" b="1" i="1" dirty="0" smtClean="0">
                <a:latin typeface="Bookman Old Style" pitchFamily="18" charset="0"/>
              </a:rPr>
              <a:t>n</a:t>
            </a:r>
            <a:r>
              <a:rPr lang="it-IT" sz="2000" i="1" dirty="0" smtClean="0">
                <a:latin typeface="Bookman Old Style" pitchFamily="18" charset="0"/>
              </a:rPr>
              <a:t>, </a:t>
            </a:r>
            <a:r>
              <a:rPr lang="it-IT" sz="2000" dirty="0" smtClean="0">
                <a:latin typeface="Bookman Old Style" pitchFamily="18" charset="0"/>
              </a:rPr>
              <a:t>la potenza n-esima di una frazione (a/b)</a:t>
            </a:r>
            <a:r>
              <a:rPr lang="it-IT" sz="2000" b="1" dirty="0" smtClean="0">
                <a:latin typeface="Bookman Old Style" pitchFamily="18" charset="0"/>
              </a:rPr>
              <a:t> ⁿ</a:t>
            </a:r>
            <a:r>
              <a:rPr lang="it-IT" sz="2000" dirty="0" smtClean="0">
                <a:latin typeface="Bookman Old Style" pitchFamily="18" charset="0"/>
              </a:rPr>
              <a:t>  è la frazione che ha:</a:t>
            </a:r>
          </a:p>
          <a:p>
            <a:r>
              <a:rPr lang="it-IT" sz="2000" dirty="0" smtClean="0">
                <a:latin typeface="Bookman Old Style" pitchFamily="18" charset="0"/>
              </a:rPr>
              <a:t> per numeratore </a:t>
            </a:r>
            <a:r>
              <a:rPr lang="it-IT" sz="2000" dirty="0" err="1" smtClean="0">
                <a:latin typeface="Bookman Old Style" pitchFamily="18" charset="0"/>
              </a:rPr>
              <a:t>aⁿ</a:t>
            </a:r>
            <a:endParaRPr lang="it-IT" sz="2000" dirty="0" smtClean="0">
              <a:latin typeface="Bookman Old Style" pitchFamily="18" charset="0"/>
            </a:endParaRPr>
          </a:p>
          <a:p>
            <a:r>
              <a:rPr lang="it-IT" sz="2000" dirty="0" smtClean="0">
                <a:latin typeface="Bookman Old Style" pitchFamily="18" charset="0"/>
              </a:rPr>
              <a:t>per denominatore </a:t>
            </a:r>
            <a:r>
              <a:rPr lang="it-IT" sz="2000" dirty="0" err="1" smtClean="0">
                <a:latin typeface="Bookman Old Style" pitchFamily="18" charset="0"/>
              </a:rPr>
              <a:t>bⁿ</a:t>
            </a:r>
            <a:endParaRPr lang="it-IT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                              </a:t>
            </a:r>
            <a:r>
              <a:rPr lang="it-IT" sz="2000" dirty="0" err="1" smtClean="0">
                <a:latin typeface="Bookman Old Style" pitchFamily="18" charset="0"/>
              </a:rPr>
              <a:t>aⁿ</a:t>
            </a:r>
            <a:r>
              <a:rPr lang="it-IT" sz="2000" dirty="0" smtClean="0">
                <a:latin typeface="Bookman Old Style" pitchFamily="18" charset="0"/>
              </a:rPr>
              <a:t>/</a:t>
            </a:r>
            <a:r>
              <a:rPr lang="it-IT" sz="2000" dirty="0" err="1" smtClean="0">
                <a:latin typeface="Bookman Old Style" pitchFamily="18" charset="0"/>
              </a:rPr>
              <a:t>bⁿ</a:t>
            </a:r>
            <a:r>
              <a:rPr lang="it-IT" sz="2000" dirty="0" smtClean="0">
                <a:latin typeface="Bookman Old Style" pitchFamily="18" charset="0"/>
              </a:rPr>
              <a:t>  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  (2/3)² =2²/3² =4/9</a:t>
            </a:r>
          </a:p>
          <a:p>
            <a:pPr algn="ctr">
              <a:buNone/>
            </a:pPr>
            <a:r>
              <a:rPr lang="it-IT" sz="2000" b="1" dirty="0" smtClean="0">
                <a:latin typeface="Bookman Old Style" pitchFamily="18" charset="0"/>
              </a:rPr>
              <a:t>Le potenze con esponente negativo</a:t>
            </a: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  La potenza di un numero razionale, diverso da 0, con    esponente intero negativo è una potenza che ha:</a:t>
            </a: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per base il reciproco del numero dato</a:t>
            </a: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per esponente l’opposto dell’esponente.</a:t>
            </a:r>
          </a:p>
          <a:p>
            <a:pPr algn="just">
              <a:buNone/>
            </a:pPr>
            <a:r>
              <a:rPr lang="it-IT" sz="2000" b="1" dirty="0" smtClean="0">
                <a:latin typeface="Bookman Old Style" pitchFamily="18" charset="0"/>
              </a:rPr>
              <a:t>(a/b)-ⁿ   = (b/a) ⁿ       (2/3)</a:t>
            </a:r>
            <a:r>
              <a:rPr lang="it-IT" sz="2000" b="1" dirty="0" err="1" smtClean="0">
                <a:latin typeface="Bookman Old Style" pitchFamily="18" charset="0"/>
              </a:rPr>
              <a:t>-</a:t>
            </a:r>
            <a:r>
              <a:rPr lang="it-IT" sz="2000" dirty="0" err="1" smtClean="0">
                <a:latin typeface="Bookman Old Style" pitchFamily="18" charset="0"/>
              </a:rPr>
              <a:t>²</a:t>
            </a:r>
            <a:r>
              <a:rPr lang="it-IT" sz="2000" b="1" dirty="0" smtClean="0">
                <a:latin typeface="Bookman Old Style" pitchFamily="18" charset="0"/>
              </a:rPr>
              <a:t>    (3/2)² </a:t>
            </a:r>
            <a:endParaRPr lang="it-IT" sz="2000" b="1" dirty="0">
              <a:latin typeface="Bookman Old Style" pitchFamily="18" charset="0"/>
            </a:endParaRPr>
          </a:p>
        </p:txBody>
      </p:sp>
      <p:pic>
        <p:nvPicPr>
          <p:cNvPr id="4" name="Immagine 3" descr="topo-immagine-animata-038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214554"/>
            <a:ext cx="2900816" cy="142876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000" dirty="0" smtClean="0">
                <a:latin typeface="Bookman Old Style" pitchFamily="18" charset="0"/>
              </a:rPr>
              <a:t>Per trasformare le frazioni in numeri decimali occorre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eseguire la divisione tra il numeratore e il denominatore e, a seconda dei casi, il numero decimale sarà :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FINITO, PERIODICO SEMPLICE O PERIODICO MISTO</a:t>
            </a:r>
            <a:endParaRPr lang="it-IT" sz="2000" dirty="0">
              <a:latin typeface="Bookman Old Style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it-IT" b="1" dirty="0" smtClean="0"/>
          </a:p>
          <a:p>
            <a:pPr fontAlgn="t"/>
            <a:endParaRPr lang="it-IT" b="1" dirty="0" smtClean="0"/>
          </a:p>
          <a:p>
            <a:pPr fontAlgn="t"/>
            <a:endParaRPr lang="it-IT" b="1" dirty="0" smtClean="0"/>
          </a:p>
          <a:p>
            <a:pPr fontAlgn="t"/>
            <a:endParaRPr lang="it-IT" dirty="0" smtClean="0"/>
          </a:p>
          <a:p>
            <a:pPr fontAlgn="t"/>
            <a:endParaRPr lang="it-IT" dirty="0" smtClean="0"/>
          </a:p>
          <a:p>
            <a:pPr fontAlgn="t"/>
            <a:endParaRPr lang="it-IT" dirty="0" smtClean="0"/>
          </a:p>
          <a:p>
            <a:pPr fontAlgn="t"/>
            <a:endParaRPr lang="it-IT" dirty="0" smtClean="0"/>
          </a:p>
          <a:p>
            <a:pPr fontAlgn="t"/>
            <a:endParaRPr lang="it-IT" dirty="0" smtClean="0"/>
          </a:p>
          <a:p>
            <a:pPr fontAlgn="t"/>
            <a:endParaRPr lang="it-IT" dirty="0" smtClean="0"/>
          </a:p>
          <a:p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83122"/>
              </p:ext>
            </p:extLst>
          </p:nvPr>
        </p:nvGraphicFramePr>
        <p:xfrm>
          <a:off x="500035" y="1857361"/>
          <a:ext cx="8215368" cy="421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6"/>
                <a:gridCol w="2738456"/>
                <a:gridCol w="2738456"/>
              </a:tblGrid>
              <a:tr h="1404948">
                <a:tc>
                  <a:txBody>
                    <a:bodyPr/>
                    <a:lstStyle/>
                    <a:p>
                      <a:r>
                        <a:rPr lang="it-IT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Frazioni con denominatore che contiene</a:t>
                      </a:r>
                    </a:p>
                    <a:p>
                      <a:r>
                        <a:rPr lang="it-IT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come fattori primi solo</a:t>
                      </a:r>
                    </a:p>
                    <a:p>
                      <a:r>
                        <a:rPr lang="it-IT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il 2 e il 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Numeri decimali</a:t>
                      </a:r>
                    </a:p>
                    <a:p>
                      <a:pPr algn="ctr"/>
                      <a:r>
                        <a:rPr lang="it-IT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finiti</a:t>
                      </a:r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3/25   = 0,12</a:t>
                      </a:r>
                      <a:endParaRPr lang="it-IT" dirty="0"/>
                    </a:p>
                  </a:txBody>
                  <a:tcPr/>
                </a:tc>
              </a:tr>
              <a:tr h="1404948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Frazioni con denominatore che non</a:t>
                      </a:r>
                    </a:p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contiene né il fattore 2 né il fattore 5.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Numeri</a:t>
                      </a:r>
                      <a:r>
                        <a:rPr lang="it-IT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 decimali periodici semplici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8/3= 2,</a:t>
                      </a:r>
                      <a:r>
                        <a:rPr lang="it-IT" u="sng" dirty="0" smtClean="0"/>
                        <a:t>666666</a:t>
                      </a:r>
                    </a:p>
                    <a:p>
                      <a:r>
                        <a:rPr lang="it-IT" u="sng" dirty="0" smtClean="0"/>
                        <a:t>   </a:t>
                      </a:r>
                    </a:p>
                    <a:p>
                      <a:r>
                        <a:rPr lang="it-IT" u="none" dirty="0" smtClean="0"/>
                        <a:t>             periodo</a:t>
                      </a:r>
                      <a:endParaRPr lang="it-IT" u="none" dirty="0"/>
                    </a:p>
                  </a:txBody>
                  <a:tcPr/>
                </a:tc>
              </a:tr>
              <a:tr h="1404948">
                <a:tc>
                  <a:txBody>
                    <a:bodyPr/>
                    <a:lstStyle/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Frazioni con denominatore che contiene</a:t>
                      </a:r>
                    </a:p>
                    <a:p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fattori 2 o 5 insieme ad altri fattori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Numeri</a:t>
                      </a:r>
                      <a:r>
                        <a:rPr lang="it-IT" baseline="0" dirty="0" smtClean="0"/>
                        <a:t> decimali periodici composti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17/6 =2,</a:t>
                      </a:r>
                      <a:r>
                        <a:rPr lang="it-IT" u="sng" dirty="0" smtClean="0"/>
                        <a:t>8</a:t>
                      </a:r>
                      <a:r>
                        <a:rPr lang="it-IT" dirty="0" smtClean="0"/>
                        <a:t> </a:t>
                      </a:r>
                      <a:r>
                        <a:rPr lang="it-IT" u="sng" dirty="0" smtClean="0"/>
                        <a:t>33333</a:t>
                      </a:r>
                    </a:p>
                    <a:p>
                      <a:r>
                        <a:rPr lang="it-IT" u="sng" dirty="0" smtClean="0"/>
                        <a:t> </a:t>
                      </a:r>
                    </a:p>
                    <a:p>
                      <a:r>
                        <a:rPr lang="it-IT" u="none" dirty="0" smtClean="0"/>
                        <a:t>Antiperiodo</a:t>
                      </a:r>
                    </a:p>
                    <a:p>
                      <a:r>
                        <a:rPr lang="it-IT" u="none" baseline="0" dirty="0" smtClean="0"/>
                        <a:t>                          </a:t>
                      </a:r>
                      <a:r>
                        <a:rPr lang="it-IT" u="none" dirty="0" smtClean="0"/>
                        <a:t>periodo</a:t>
                      </a:r>
                      <a:endParaRPr lang="it-IT" u="non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Connettore 2 12"/>
          <p:cNvCxnSpPr/>
          <p:nvPr/>
        </p:nvCxnSpPr>
        <p:spPr>
          <a:xfrm rot="16200000" flipH="1">
            <a:off x="6893735" y="3679033"/>
            <a:ext cx="2857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rot="16200000" flipH="1">
            <a:off x="7322363" y="5107793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rot="10800000" flipV="1">
            <a:off x="6500826" y="500063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freccia-immagine-animata-047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571876"/>
            <a:ext cx="1123950" cy="257175"/>
          </a:xfrm>
          <a:prstGeom prst="rect">
            <a:avLst/>
          </a:prstGeom>
        </p:spPr>
      </p:pic>
      <p:pic>
        <p:nvPicPr>
          <p:cNvPr id="15" name="Immagine 14" descr="freccia-immagine-animata-047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5072074"/>
            <a:ext cx="1123950" cy="257175"/>
          </a:xfrm>
          <a:prstGeom prst="rect">
            <a:avLst/>
          </a:prstGeom>
        </p:spPr>
      </p:pic>
      <p:pic>
        <p:nvPicPr>
          <p:cNvPr id="16" name="Immagine 15" descr="freccia-immagine-animata-047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357430"/>
            <a:ext cx="1123950" cy="257175"/>
          </a:xfrm>
          <a:prstGeom prst="rect">
            <a:avLst/>
          </a:prstGeom>
        </p:spPr>
      </p:pic>
    </p:spTree>
  </p:cSld>
  <p:clrMapOvr>
    <a:masterClrMapping/>
  </p:clrMapOvr>
  <p:transition spd="slow">
    <p:randomBar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400" b="1" dirty="0" smtClean="0">
                <a:latin typeface="Bookman Old Style" pitchFamily="18" charset="0"/>
              </a:rPr>
              <a:t>Trasformazione di un numero decimale in frazione</a:t>
            </a:r>
            <a:endParaRPr lang="it-IT" sz="2400" b="1" dirty="0">
              <a:latin typeface="Bookman Old Styl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Un </a:t>
            </a:r>
            <a:r>
              <a:rPr lang="it-IT" sz="2000" u="sng" dirty="0" smtClean="0">
                <a:latin typeface="Bookman Old Style" pitchFamily="18" charset="0"/>
              </a:rPr>
              <a:t>numero decimale limitato </a:t>
            </a:r>
            <a:r>
              <a:rPr lang="it-IT" sz="2000" dirty="0" smtClean="0">
                <a:latin typeface="Bookman Old Style" pitchFamily="18" charset="0"/>
              </a:rPr>
              <a:t>è uguale ad una frazione che ha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per </a:t>
            </a:r>
            <a:r>
              <a:rPr lang="it-IT" sz="2000" b="1" dirty="0" smtClean="0">
                <a:latin typeface="Bookman Old Style" pitchFamily="18" charset="0"/>
              </a:rPr>
              <a:t>numeratore</a:t>
            </a:r>
            <a:r>
              <a:rPr lang="it-IT" sz="2000" dirty="0" smtClean="0">
                <a:latin typeface="Bookman Old Style" pitchFamily="18" charset="0"/>
              </a:rPr>
              <a:t> il numero dato preso senza la virgola e 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per </a:t>
            </a:r>
            <a:r>
              <a:rPr lang="it-IT" sz="2000" b="1" dirty="0" smtClean="0">
                <a:latin typeface="Bookman Old Style" pitchFamily="18" charset="0"/>
              </a:rPr>
              <a:t>denominatore</a:t>
            </a:r>
            <a:r>
              <a:rPr lang="it-IT" sz="2000" dirty="0" smtClean="0">
                <a:latin typeface="Bookman Old Style" pitchFamily="18" charset="0"/>
              </a:rPr>
              <a:t> il numero 1 seguito da tanti zeri quante sono le cifre decimali</a:t>
            </a: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     </a:t>
            </a:r>
            <a:r>
              <a:rPr lang="it-IT" sz="2000" dirty="0" err="1" smtClean="0">
                <a:latin typeface="Bookman Old Style" pitchFamily="18" charset="0"/>
              </a:rPr>
              <a:t>es</a:t>
            </a:r>
            <a:r>
              <a:rPr lang="it-IT" sz="2000" dirty="0" smtClean="0">
                <a:latin typeface="Bookman Old Style" pitchFamily="18" charset="0"/>
              </a:rPr>
              <a:t>:    3,8  = 38/10       0,0047 = 47/1000</a:t>
            </a:r>
          </a:p>
          <a:p>
            <a:pPr algn="just"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  Un </a:t>
            </a:r>
            <a:r>
              <a:rPr lang="it-IT" sz="2000" u="sng" dirty="0" smtClean="0">
                <a:latin typeface="Bookman Old Style" pitchFamily="18" charset="0"/>
              </a:rPr>
              <a:t>numero decimale illimitato periodico </a:t>
            </a:r>
            <a:r>
              <a:rPr lang="it-IT" sz="2000" dirty="0" smtClean="0">
                <a:latin typeface="Bookman Old Style" pitchFamily="18" charset="0"/>
              </a:rPr>
              <a:t>è uguale ad una frazione che ha per :</a:t>
            </a:r>
          </a:p>
          <a:p>
            <a:pPr algn="just">
              <a:buNone/>
            </a:pPr>
            <a:r>
              <a:rPr lang="it-IT" sz="2000" b="1" dirty="0" smtClean="0">
                <a:latin typeface="Bookman Old Style" pitchFamily="18" charset="0"/>
              </a:rPr>
              <a:t>    numeratore</a:t>
            </a:r>
            <a:r>
              <a:rPr lang="it-IT" sz="2000" dirty="0" smtClean="0">
                <a:latin typeface="Bookman Old Style" pitchFamily="18" charset="0"/>
              </a:rPr>
              <a:t> il </a:t>
            </a:r>
            <a:r>
              <a:rPr lang="it-IT" sz="2000" u="sng" dirty="0" smtClean="0">
                <a:latin typeface="Bookman Old Style" pitchFamily="18" charset="0"/>
              </a:rPr>
              <a:t>numero dato preso senza la virgola diminuito del numero che precede il periodo</a:t>
            </a:r>
            <a:r>
              <a:rPr lang="it-IT" sz="2000" dirty="0" smtClean="0">
                <a:latin typeface="Bookman Old Style" pitchFamily="18" charset="0"/>
              </a:rPr>
              <a:t>,</a:t>
            </a: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   e come </a:t>
            </a:r>
            <a:r>
              <a:rPr lang="it-IT" sz="2000" b="1" dirty="0" smtClean="0">
                <a:latin typeface="Bookman Old Style" pitchFamily="18" charset="0"/>
              </a:rPr>
              <a:t>denominatore</a:t>
            </a:r>
            <a:r>
              <a:rPr lang="it-IT" sz="2000" dirty="0" smtClean="0">
                <a:latin typeface="Bookman Old Style" pitchFamily="18" charset="0"/>
              </a:rPr>
              <a:t> </a:t>
            </a:r>
            <a:r>
              <a:rPr lang="it-IT" sz="2000" u="sng" dirty="0" smtClean="0">
                <a:latin typeface="Bookman Old Style" pitchFamily="18" charset="0"/>
              </a:rPr>
              <a:t>tanti nove quante sono le cifre del periodo seguiti da tanti zeri quante sono le cifre dell’antiperiodo</a:t>
            </a:r>
            <a:r>
              <a:rPr lang="it-IT" sz="2000" u="sng" dirty="0" smtClean="0"/>
              <a:t>.</a:t>
            </a:r>
          </a:p>
          <a:p>
            <a:pPr algn="just">
              <a:buNone/>
            </a:pPr>
            <a:endParaRPr lang="it-IT" sz="2000" u="sng" dirty="0" smtClean="0"/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     </a:t>
            </a:r>
            <a:r>
              <a:rPr lang="it-IT" sz="2000" dirty="0" err="1" smtClean="0">
                <a:latin typeface="Bookman Old Style" pitchFamily="18" charset="0"/>
              </a:rPr>
              <a:t>es</a:t>
            </a:r>
            <a:r>
              <a:rPr lang="it-IT" sz="2000" dirty="0" smtClean="0">
                <a:latin typeface="Bookman Old Style" pitchFamily="18" charset="0"/>
              </a:rPr>
              <a:t>: 29,30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874</a:t>
            </a:r>
            <a:r>
              <a:rPr lang="it-IT" sz="2000" dirty="0" smtClean="0">
                <a:latin typeface="Bookman Old Style" pitchFamily="18" charset="0"/>
              </a:rPr>
              <a:t>   = </a:t>
            </a:r>
            <a:r>
              <a:rPr lang="it-IT" sz="2000" u="sng" dirty="0" smtClean="0">
                <a:latin typeface="Bookman Old Style" pitchFamily="18" charset="0"/>
              </a:rPr>
              <a:t>2930874 – 2930    </a:t>
            </a:r>
            <a:r>
              <a:rPr lang="it-IT" sz="2000" dirty="0" smtClean="0">
                <a:latin typeface="Bookman Old Style" pitchFamily="18" charset="0"/>
              </a:rPr>
              <a:t>  = </a:t>
            </a:r>
            <a:r>
              <a:rPr lang="it-IT" sz="2000" u="sng" dirty="0" smtClean="0">
                <a:latin typeface="Bookman Old Style" pitchFamily="18" charset="0"/>
              </a:rPr>
              <a:t> 2927944    </a:t>
            </a:r>
            <a:endParaRPr lang="it-IT" sz="2000" u="sng" dirty="0" smtClean="0"/>
          </a:p>
          <a:p>
            <a:pPr algn="just">
              <a:buNone/>
            </a:pPr>
            <a:endParaRPr lang="it-IT" sz="2000" u="sng" dirty="0" smtClean="0"/>
          </a:p>
          <a:p>
            <a:pPr>
              <a:buNone/>
            </a:pPr>
            <a:endParaRPr lang="it-IT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it-IT" sz="2000" u="sng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2000" dirty="0" err="1" smtClean="0">
                <a:latin typeface="Bookman Old Style" pitchFamily="18" charset="0"/>
              </a:rPr>
              <a:t>p.s.</a:t>
            </a:r>
            <a:r>
              <a:rPr lang="it-IT" sz="2000" dirty="0" smtClean="0">
                <a:latin typeface="Bookman Old Style" pitchFamily="18" charset="0"/>
              </a:rPr>
              <a:t> numeri in grassetto=periodici</a:t>
            </a:r>
            <a:endParaRPr lang="it-IT" sz="2000" dirty="0" smtClean="0">
              <a:latin typeface="Bookman Old Style" pitchFamily="18" charset="0"/>
            </a:endParaRPr>
          </a:p>
          <a:p>
            <a:pPr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 </a:t>
            </a:r>
            <a:endParaRPr lang="it-IT" sz="2000" dirty="0">
              <a:latin typeface="Bookman Old Style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643174" y="4643446"/>
            <a:ext cx="3381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999</a:t>
            </a:r>
            <a:r>
              <a:rPr lang="it-IT" dirty="0" smtClean="0">
                <a:latin typeface="Bookman Old Style" pitchFamily="18" charset="0"/>
              </a:rPr>
              <a:t>00                    </a:t>
            </a: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999</a:t>
            </a:r>
            <a:r>
              <a:rPr lang="it-IT" dirty="0" err="1" smtClean="0">
                <a:latin typeface="Bookman Old Style" pitchFamily="18" charset="0"/>
              </a:rPr>
              <a:t>00</a:t>
            </a:r>
            <a:r>
              <a:rPr lang="it-IT" dirty="0" smtClean="0">
                <a:latin typeface="Bookman Old Style" pitchFamily="18" charset="0"/>
              </a:rPr>
              <a:t> </a:t>
            </a:r>
            <a:endParaRPr lang="it-IT" dirty="0"/>
          </a:p>
        </p:txBody>
      </p:sp>
      <p:pic>
        <p:nvPicPr>
          <p:cNvPr id="6" name="Immagine 5" descr="arcobaleno-immagine-animata-010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4786322"/>
            <a:ext cx="1833570" cy="1375178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sz="3600" b="1" smtClean="0">
                <a:latin typeface="Bookman Old Style" pitchFamily="18" charset="0"/>
              </a:rPr>
              <a:t>RAPPORTI e PROPORZIONI</a:t>
            </a:r>
            <a:endParaRPr lang="it-IT" sz="3600" b="1" dirty="0">
              <a:latin typeface="Bookman Old Styl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Un </a:t>
            </a:r>
            <a:r>
              <a:rPr lang="it-IT" sz="2000" b="1" dirty="0" smtClean="0">
                <a:latin typeface="Bookman Old Style" pitchFamily="18" charset="0"/>
              </a:rPr>
              <a:t>rapporto</a:t>
            </a:r>
            <a:r>
              <a:rPr lang="it-IT" sz="2000" dirty="0" smtClean="0">
                <a:latin typeface="Bookman Old Style" pitchFamily="18" charset="0"/>
              </a:rPr>
              <a:t> è un quoziente tra due numeri razionali assoluti </a:t>
            </a:r>
            <a:r>
              <a:rPr lang="it-IT" sz="2000" b="1" i="1" dirty="0" smtClean="0">
                <a:latin typeface="Bookman Old Style" pitchFamily="18" charset="0"/>
              </a:rPr>
              <a:t>a</a:t>
            </a:r>
            <a:r>
              <a:rPr lang="it-IT" sz="2000" dirty="0" smtClean="0">
                <a:latin typeface="Bookman Old Style" pitchFamily="18" charset="0"/>
              </a:rPr>
              <a:t> e </a:t>
            </a:r>
            <a:r>
              <a:rPr lang="it-IT" sz="2000" b="1" i="1" dirty="0" smtClean="0">
                <a:latin typeface="Bookman Old Style" pitchFamily="18" charset="0"/>
              </a:rPr>
              <a:t>b</a:t>
            </a:r>
            <a:r>
              <a:rPr lang="it-IT" sz="2000" dirty="0" smtClean="0">
                <a:latin typeface="Bookman Old Style" pitchFamily="18" charset="0"/>
              </a:rPr>
              <a:t> con </a:t>
            </a:r>
            <a:r>
              <a:rPr lang="it-IT" sz="2000" b="1" i="1" dirty="0" smtClean="0">
                <a:latin typeface="Bookman Old Style" pitchFamily="18" charset="0"/>
              </a:rPr>
              <a:t>b</a:t>
            </a:r>
            <a:r>
              <a:rPr lang="it-IT" sz="2000" dirty="0" smtClean="0">
                <a:latin typeface="Bookman Old Style" pitchFamily="18" charset="0"/>
              </a:rPr>
              <a:t> ≠ 0  </a:t>
            </a:r>
          </a:p>
          <a:p>
            <a:pPr>
              <a:buNone/>
            </a:pPr>
            <a:r>
              <a:rPr lang="it-IT" sz="2000" b="1" i="1" dirty="0" smtClean="0">
                <a:latin typeface="Bookman Old Style" pitchFamily="18" charset="0"/>
              </a:rPr>
              <a:t>      es.     10/5   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Una </a:t>
            </a:r>
            <a:r>
              <a:rPr lang="it-IT" sz="2000" b="1" dirty="0" smtClean="0">
                <a:latin typeface="Bookman Old Style" pitchFamily="18" charset="0"/>
              </a:rPr>
              <a:t>proporzione</a:t>
            </a:r>
            <a:r>
              <a:rPr lang="it-IT" sz="2000" dirty="0" smtClean="0">
                <a:latin typeface="Bookman Old Style" pitchFamily="18" charset="0"/>
              </a:rPr>
              <a:t> è  </a:t>
            </a:r>
            <a:r>
              <a:rPr lang="it-IT" sz="2000" u="sng" dirty="0" smtClean="0">
                <a:latin typeface="Bookman Old Style" pitchFamily="18" charset="0"/>
              </a:rPr>
              <a:t>un’uguaglianza tra due rapporti</a:t>
            </a:r>
          </a:p>
          <a:p>
            <a:pPr>
              <a:buNone/>
            </a:pPr>
            <a:r>
              <a:rPr lang="it-IT" sz="2000" b="1" i="1" dirty="0" smtClean="0">
                <a:latin typeface="Bookman Old Style" pitchFamily="18" charset="0"/>
              </a:rPr>
              <a:t>        10/5= 8/4   </a:t>
            </a:r>
            <a:r>
              <a:rPr lang="it-IT" sz="2000" dirty="0" smtClean="0">
                <a:latin typeface="Bookman Old Style" pitchFamily="18" charset="0"/>
              </a:rPr>
              <a:t>che si può scrivere   </a:t>
            </a:r>
          </a:p>
          <a:p>
            <a:pPr>
              <a:buNone/>
            </a:pPr>
            <a:r>
              <a:rPr lang="it-IT" sz="2000" b="1" i="1" dirty="0" smtClean="0">
                <a:latin typeface="Bookman Old Style" pitchFamily="18" charset="0"/>
              </a:rPr>
              <a:t>        10 : 5 = 8 : 4  </a:t>
            </a:r>
          </a:p>
          <a:p>
            <a:pPr>
              <a:buNone/>
            </a:pPr>
            <a:r>
              <a:rPr lang="it-IT" sz="2000" b="1" i="1" dirty="0" smtClean="0">
                <a:latin typeface="Bookman Old Style" pitchFamily="18" charset="0"/>
              </a:rPr>
              <a:t>    </a:t>
            </a:r>
            <a:r>
              <a:rPr lang="it-IT" sz="2000" dirty="0" smtClean="0">
                <a:latin typeface="Bookman Old Style" pitchFamily="18" charset="0"/>
              </a:rPr>
              <a:t>e si legge 10 sta a 5 come 8 sta a 4</a:t>
            </a:r>
          </a:p>
          <a:p>
            <a:pPr>
              <a:buNone/>
            </a:pPr>
            <a:r>
              <a:rPr lang="it-IT" sz="2000" b="1" i="1" dirty="0" smtClean="0"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it-IT" sz="2000" b="1" i="1" dirty="0" smtClean="0">
                <a:latin typeface="Bookman Old Style" pitchFamily="18" charset="0"/>
              </a:rPr>
              <a:t>    </a:t>
            </a:r>
            <a:r>
              <a:rPr lang="it-IT" sz="1400" b="1" i="1" dirty="0" smtClean="0">
                <a:latin typeface="Bookman Old Style" pitchFamily="18" charset="0"/>
              </a:rPr>
              <a:t>antecedente      conseguente            antecedente     conseguente</a:t>
            </a:r>
          </a:p>
          <a:p>
            <a:pPr>
              <a:buNone/>
            </a:pPr>
            <a:r>
              <a:rPr lang="it-IT" sz="1400" b="1" i="1" dirty="0" smtClean="0">
                <a:latin typeface="Bookman Old Style" pitchFamily="18" charset="0"/>
              </a:rPr>
              <a:t> 		10        :           5                               8         :       4</a:t>
            </a:r>
          </a:p>
          <a:p>
            <a:pPr>
              <a:buNone/>
            </a:pPr>
            <a:endParaRPr lang="it-IT" sz="14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1400" b="1" i="1" dirty="0" smtClean="0">
                <a:latin typeface="Bookman Old Style" pitchFamily="18" charset="0"/>
              </a:rPr>
              <a:t>                                                       medi</a:t>
            </a:r>
          </a:p>
          <a:p>
            <a:pPr>
              <a:buNone/>
            </a:pPr>
            <a:endParaRPr lang="it-IT" sz="14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1400" b="1" i="1" dirty="0" smtClean="0">
                <a:latin typeface="Bookman Old Style" pitchFamily="18" charset="0"/>
              </a:rPr>
              <a:t>					</a:t>
            </a:r>
          </a:p>
          <a:p>
            <a:pPr>
              <a:buNone/>
            </a:pPr>
            <a:r>
              <a:rPr lang="it-IT" sz="1400" b="1" i="1" dirty="0" smtClean="0">
                <a:latin typeface="Bookman Old Style" pitchFamily="18" charset="0"/>
              </a:rPr>
              <a:t>				      estremi</a:t>
            </a:r>
          </a:p>
          <a:p>
            <a:pPr>
              <a:buNone/>
            </a:pPr>
            <a:endParaRPr lang="it-IT" sz="1400" b="1" i="1" dirty="0" smtClean="0">
              <a:latin typeface="Bookman Old Style" pitchFamily="18" charset="0"/>
            </a:endParaRPr>
          </a:p>
        </p:txBody>
      </p:sp>
      <p:sp>
        <p:nvSpPr>
          <p:cNvPr id="6" name="Parentesi graffa aperta 5"/>
          <p:cNvSpPr/>
          <p:nvPr/>
        </p:nvSpPr>
        <p:spPr>
          <a:xfrm rot="16200000">
            <a:off x="3321835" y="3250405"/>
            <a:ext cx="1143008" cy="4643470"/>
          </a:xfrm>
          <a:prstGeom prst="leftBrace">
            <a:avLst>
              <a:gd name="adj1" fmla="val 0"/>
              <a:gd name="adj2" fmla="val 513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arentesi graffa aperta 6"/>
          <p:cNvSpPr/>
          <p:nvPr/>
        </p:nvSpPr>
        <p:spPr>
          <a:xfrm rot="16200000">
            <a:off x="3750463" y="4321975"/>
            <a:ext cx="428628" cy="1928826"/>
          </a:xfrm>
          <a:prstGeom prst="leftBrace">
            <a:avLst>
              <a:gd name="adj1" fmla="val 8333"/>
              <a:gd name="adj2" fmla="val 513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simpson-immagine-animata-001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7598" y="2500306"/>
            <a:ext cx="2062478" cy="1662115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it-IT" sz="1800" b="1" dirty="0" smtClean="0">
                <a:latin typeface="Bookman Old Style" pitchFamily="18" charset="0"/>
              </a:rPr>
              <a:t>Proprietà fondamentale delle  proporzioni</a:t>
            </a:r>
            <a:r>
              <a:rPr lang="it-IT" sz="1800" dirty="0" smtClean="0">
                <a:latin typeface="Bookman Old Style" pitchFamily="18" charset="0"/>
              </a:rPr>
              <a:t>:</a:t>
            </a:r>
            <a:br>
              <a:rPr lang="it-IT" sz="1800" dirty="0" smtClean="0">
                <a:latin typeface="Bookman Old Style" pitchFamily="18" charset="0"/>
              </a:rPr>
            </a:br>
            <a:r>
              <a:rPr lang="it-IT" sz="1800" u="sng" dirty="0" smtClean="0">
                <a:latin typeface="Bookman Old Style" pitchFamily="18" charset="0"/>
              </a:rPr>
              <a:t>In una proporzione il prodotto dei medi è uguale al prodotto degli estremi</a:t>
            </a:r>
            <a:r>
              <a:rPr lang="it-IT" sz="1800" i="1" u="sng" dirty="0" smtClean="0">
                <a:latin typeface="Bookman Old Style" pitchFamily="18" charset="0"/>
              </a:rPr>
              <a:t>: </a:t>
            </a:r>
            <a:br>
              <a:rPr lang="it-IT" sz="1800" i="1" u="sng" dirty="0" smtClean="0">
                <a:latin typeface="Bookman Old Style" pitchFamily="18" charset="0"/>
              </a:rPr>
            </a:br>
            <a:r>
              <a:rPr lang="it-IT" sz="1800" dirty="0" smtClean="0">
                <a:latin typeface="Bookman Old Style" pitchFamily="18" charset="0"/>
              </a:rPr>
              <a:t>                      a:b=c:d       a per d = b per c</a:t>
            </a:r>
            <a:endParaRPr lang="it-IT" sz="1800" dirty="0">
              <a:latin typeface="Bookman Old Styl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sz="2000" b="1" dirty="0" smtClean="0">
                <a:latin typeface="Bookman Old Style" pitchFamily="18" charset="0"/>
              </a:rPr>
              <a:t>Proprietà del comporre:</a:t>
            </a:r>
          </a:p>
          <a:p>
            <a:pPr>
              <a:buNone/>
            </a:pPr>
            <a:r>
              <a:rPr lang="it-IT" sz="2000" b="1" dirty="0" smtClean="0">
                <a:latin typeface="Bookman Old Style" pitchFamily="18" charset="0"/>
              </a:rPr>
              <a:t>    </a:t>
            </a:r>
            <a:r>
              <a:rPr lang="it-IT" sz="2000" dirty="0" smtClean="0">
                <a:latin typeface="Bookman Old Style" pitchFamily="18" charset="0"/>
              </a:rPr>
              <a:t>In ogni proporzione la somma dei primi due termini sta al primo (o al secondo)termine come la somma dei due restanti termini sta al terzo (o al quarto)-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a:b=c:d   (</a:t>
            </a:r>
            <a:r>
              <a:rPr lang="it-IT" sz="2000" dirty="0" err="1" smtClean="0">
                <a:latin typeface="Bookman Old Style" pitchFamily="18" charset="0"/>
              </a:rPr>
              <a:t>a+b</a:t>
            </a:r>
            <a:r>
              <a:rPr lang="it-IT" sz="2000" dirty="0" smtClean="0">
                <a:latin typeface="Bookman Old Style" pitchFamily="18" charset="0"/>
              </a:rPr>
              <a:t>) :a = (</a:t>
            </a:r>
            <a:r>
              <a:rPr lang="it-IT" sz="2000" dirty="0" err="1" smtClean="0">
                <a:latin typeface="Bookman Old Style" pitchFamily="18" charset="0"/>
              </a:rPr>
              <a:t>c+d</a:t>
            </a:r>
            <a:r>
              <a:rPr lang="it-IT" sz="2000" dirty="0" smtClean="0">
                <a:latin typeface="Bookman Old Style" pitchFamily="18" charset="0"/>
              </a:rPr>
              <a:t>):c 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(</a:t>
            </a:r>
            <a:r>
              <a:rPr lang="it-IT" sz="2000" dirty="0" err="1" smtClean="0">
                <a:latin typeface="Bookman Old Style" pitchFamily="18" charset="0"/>
              </a:rPr>
              <a:t>a+b</a:t>
            </a:r>
            <a:r>
              <a:rPr lang="it-IT" sz="2000" dirty="0" smtClean="0">
                <a:latin typeface="Bookman Old Style" pitchFamily="18" charset="0"/>
              </a:rPr>
              <a:t> ):b = (</a:t>
            </a:r>
            <a:r>
              <a:rPr lang="it-IT" sz="2000" dirty="0" err="1" smtClean="0">
                <a:latin typeface="Bookman Old Style" pitchFamily="18" charset="0"/>
              </a:rPr>
              <a:t>c+d</a:t>
            </a:r>
            <a:r>
              <a:rPr lang="it-IT" sz="2000" dirty="0" smtClean="0">
                <a:latin typeface="Bookman Old Style" pitchFamily="18" charset="0"/>
              </a:rPr>
              <a:t>):d</a:t>
            </a:r>
          </a:p>
          <a:p>
            <a:pPr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r>
              <a:rPr lang="it-IT" sz="2000" b="1" dirty="0" smtClean="0">
                <a:latin typeface="Bookman Old Style" pitchFamily="18" charset="0"/>
              </a:rPr>
              <a:t>Proprietà dello scomporre: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In ogni proporzione la differenza dei primi due termini sta al primo (o al secondo)termine come la differenza dei due restanti termini sta al terzo (o al quarto)-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   a:b=c:d   (a-b) :a = (c-d):c     (a-b ):b = (c-d):d</a:t>
            </a:r>
          </a:p>
          <a:p>
            <a:pPr>
              <a:buNone/>
            </a:pPr>
            <a:endParaRPr lang="it-IT" sz="2000" dirty="0"/>
          </a:p>
        </p:txBody>
      </p:sp>
      <p:pic>
        <p:nvPicPr>
          <p:cNvPr id="4" name="Immagine 3" descr="snoopy-immagine-animata-002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071810"/>
            <a:ext cx="2324106" cy="1452566"/>
          </a:xfrm>
          <a:prstGeom prst="rect">
            <a:avLst/>
          </a:prstGeom>
        </p:spPr>
      </p:pic>
    </p:spTree>
  </p:cSld>
  <p:clrMapOvr>
    <a:masterClrMapping/>
  </p:clrMapOvr>
  <p:transition spd="slow">
    <p:diamond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215423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it-IT" sz="2000" b="1" dirty="0" smtClean="0">
                <a:latin typeface="Bookman Old Style" pitchFamily="18" charset="0"/>
              </a:rPr>
              <a:t>    </a:t>
            </a:r>
            <a:r>
              <a:rPr lang="it-IT" sz="2200" b="1" dirty="0" smtClean="0">
                <a:latin typeface="Bookman Old Style" pitchFamily="18" charset="0"/>
              </a:rPr>
              <a:t>Proprietà del permutare</a:t>
            </a:r>
            <a:r>
              <a:rPr lang="it-IT" sz="2800" dirty="0" smtClean="0">
                <a:latin typeface="Bookman Old Style" pitchFamily="18" charset="0"/>
              </a:rPr>
              <a:t/>
            </a:r>
            <a:br>
              <a:rPr lang="it-IT" sz="2800" dirty="0" smtClean="0">
                <a:latin typeface="Bookman Old Style" pitchFamily="18" charset="0"/>
              </a:rPr>
            </a:br>
            <a:r>
              <a:rPr lang="it-IT" sz="2800" dirty="0" smtClean="0">
                <a:latin typeface="Bookman Old Style" pitchFamily="18" charset="0"/>
              </a:rPr>
              <a:t>  </a:t>
            </a:r>
            <a:r>
              <a:rPr lang="it-IT" sz="2000" dirty="0" smtClean="0">
                <a:latin typeface="Bookman Old Style" pitchFamily="18" charset="0"/>
              </a:rPr>
              <a:t>In ogni proporzione scambiando tra di loro i medi, oppure    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   gli estremi si ottiene ancora una proporzione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            a:b = c:d      a:c = b:d     d:b = c:a</a:t>
            </a:r>
            <a:endParaRPr lang="it-IT" sz="2000" dirty="0">
              <a:latin typeface="Bookman Old Styl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12579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it-IT" sz="31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6800" b="1" dirty="0" smtClean="0">
                <a:latin typeface="Bookman Old Style" pitchFamily="18" charset="0"/>
              </a:rPr>
              <a:t>   </a:t>
            </a:r>
          </a:p>
          <a:p>
            <a:pPr>
              <a:buNone/>
            </a:pPr>
            <a:r>
              <a:rPr lang="it-IT" sz="6800" b="1" dirty="0" smtClean="0">
                <a:latin typeface="Bookman Old Style" pitchFamily="18" charset="0"/>
              </a:rPr>
              <a:t>     </a:t>
            </a:r>
          </a:p>
          <a:p>
            <a:pPr>
              <a:buNone/>
            </a:pPr>
            <a:r>
              <a:rPr lang="it-IT" sz="8000" b="1" dirty="0" smtClean="0">
                <a:latin typeface="Bookman Old Style" pitchFamily="18" charset="0"/>
              </a:rPr>
              <a:t>     </a:t>
            </a:r>
            <a:r>
              <a:rPr lang="it-IT" sz="8800" b="1" dirty="0" smtClean="0">
                <a:latin typeface="Bookman Old Style" pitchFamily="18" charset="0"/>
              </a:rPr>
              <a:t>Proprietà dell’invertire</a:t>
            </a:r>
            <a:r>
              <a:rPr lang="it-IT" sz="8800" dirty="0" smtClean="0">
                <a:latin typeface="Bookman Old Style" pitchFamily="18" charset="0"/>
              </a:rPr>
              <a:t> </a:t>
            </a:r>
          </a:p>
          <a:p>
            <a:endParaRPr lang="it-IT" sz="5000" dirty="0" smtClean="0">
              <a:latin typeface="Bookman Old Style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it-IT" sz="8000" dirty="0" smtClean="0">
                <a:latin typeface="Bookman Old Style" pitchFamily="18" charset="0"/>
              </a:rPr>
              <a:t>    In ogni proporzione scambiando ogni antecedente con il proprio conseguente si ottiene ancora una proporzione</a:t>
            </a:r>
          </a:p>
          <a:p>
            <a:pPr>
              <a:buNone/>
            </a:pPr>
            <a:endParaRPr lang="it-IT" sz="5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5000" dirty="0" smtClean="0">
                <a:latin typeface="Bookman Old Style" pitchFamily="18" charset="0"/>
              </a:rPr>
              <a:t>           </a:t>
            </a:r>
            <a:r>
              <a:rPr lang="it-IT" sz="8000" dirty="0" smtClean="0">
                <a:latin typeface="Bookman Old Style" pitchFamily="18" charset="0"/>
              </a:rPr>
              <a:t>a:b = c:d               b:a   = d:c</a:t>
            </a:r>
          </a:p>
          <a:p>
            <a:pPr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>
              <a:buNone/>
            </a:pPr>
            <a:endParaRPr lang="it-IT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</a:t>
            </a:r>
            <a:r>
              <a:rPr lang="it-IT" sz="2400" dirty="0" smtClean="0">
                <a:latin typeface="Bookman Old Style" pitchFamily="18" charset="0"/>
              </a:rPr>
              <a:t/>
            </a:r>
            <a:br>
              <a:rPr lang="it-IT" sz="2400" dirty="0" smtClean="0">
                <a:latin typeface="Bookman Old Style" pitchFamily="18" charset="0"/>
              </a:rPr>
            </a:br>
            <a:r>
              <a:rPr lang="it-IT" sz="2400" dirty="0" smtClean="0">
                <a:latin typeface="Bookman Old Style" pitchFamily="18" charset="0"/>
              </a:rPr>
              <a:t> </a:t>
            </a:r>
            <a:endParaRPr lang="it-IT" sz="22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2200" b="1" dirty="0" smtClean="0">
                <a:latin typeface="Bookman Old Style" pitchFamily="18" charset="0"/>
              </a:rPr>
              <a:t>    </a:t>
            </a:r>
            <a:endParaRPr lang="it-IT" sz="2200" dirty="0"/>
          </a:p>
        </p:txBody>
      </p:sp>
    </p:spTree>
  </p:cSld>
  <p:clrMapOvr>
    <a:masterClrMapping/>
  </p:clrMapOvr>
  <p:transition spd="slow">
    <p:newsflash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471490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it-IT" sz="1600" b="1" dirty="0" smtClean="0">
                <a:latin typeface="Bookman Old Style" pitchFamily="18" charset="0"/>
              </a:rPr>
              <a:t> </a:t>
            </a:r>
            <a:r>
              <a:rPr lang="it-IT" sz="2200" b="1" dirty="0" smtClean="0">
                <a:latin typeface="Bookman Old Style" pitchFamily="18" charset="0"/>
              </a:rPr>
              <a:t>Medio proporzionale</a:t>
            </a:r>
            <a:br>
              <a:rPr lang="it-IT" sz="2200" b="1" dirty="0" smtClean="0">
                <a:latin typeface="Bookman Old Style" pitchFamily="18" charset="0"/>
              </a:rPr>
            </a:br>
            <a:r>
              <a:rPr lang="it-IT" sz="2200" b="1" dirty="0" smtClean="0">
                <a:latin typeface="Bookman Old Style" pitchFamily="18" charset="0"/>
              </a:rPr>
              <a:t/>
            </a:r>
            <a:br>
              <a:rPr lang="it-IT" sz="2200" b="1" dirty="0" smtClean="0">
                <a:latin typeface="Bookman Old Style" pitchFamily="18" charset="0"/>
              </a:rPr>
            </a:br>
            <a:r>
              <a:rPr lang="it-IT" sz="1600" b="1" dirty="0" smtClean="0">
                <a:latin typeface="Bookman Old Style" pitchFamily="18" charset="0"/>
              </a:rPr>
              <a:t/>
            </a:r>
            <a:br>
              <a:rPr lang="it-IT" sz="1600" b="1" dirty="0" smtClean="0">
                <a:latin typeface="Bookman Old Style" pitchFamily="18" charset="0"/>
              </a:rPr>
            </a:br>
            <a:r>
              <a:rPr lang="it-IT" sz="800" b="1" dirty="0" smtClean="0">
                <a:latin typeface="Bookman Old Style" pitchFamily="18" charset="0"/>
              </a:rPr>
              <a:t>     </a:t>
            </a:r>
            <a:br>
              <a:rPr lang="it-IT" sz="800" b="1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 Il medio proporzionale x tra due numeri a e b  è quel numero,   se esiste, per cui vale la proporzione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/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     a : x = </a:t>
            </a:r>
            <a:r>
              <a:rPr lang="it-IT" sz="2000" dirty="0" err="1" smtClean="0">
                <a:latin typeface="Bookman Old Style" pitchFamily="18" charset="0"/>
              </a:rPr>
              <a:t>x</a:t>
            </a:r>
            <a:r>
              <a:rPr lang="it-IT" sz="2000" dirty="0" smtClean="0">
                <a:latin typeface="Bookman Old Style" pitchFamily="18" charset="0"/>
              </a:rPr>
              <a:t> :b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/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/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    Tale proporzione è detta continua</a:t>
            </a:r>
            <a:endParaRPr lang="it-IT" sz="2000" dirty="0">
              <a:latin typeface="Bookman Old Style" pitchFamily="18" charset="0"/>
            </a:endParaRPr>
          </a:p>
        </p:txBody>
      </p:sp>
      <p:pic>
        <p:nvPicPr>
          <p:cNvPr id="3" name="Immagine 2" descr="persone-ed-esseri-umani-immagine-animata-009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322049"/>
            <a:ext cx="3181367" cy="2648075"/>
          </a:xfrm>
          <a:prstGeom prst="rect">
            <a:avLst/>
          </a:prstGeom>
        </p:spPr>
      </p:pic>
    </p:spTree>
  </p:cSld>
  <p:clrMapOvr>
    <a:masterClrMapping/>
  </p:clrMapOvr>
  <p:transition spd="slow">
    <p:wipe dir="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214290"/>
            <a:ext cx="8258204" cy="61436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/>
              <a:t>       </a:t>
            </a:r>
            <a:r>
              <a:rPr lang="it-IT" sz="1800" dirty="0" smtClean="0">
                <a:latin typeface="Bookman Old Style" pitchFamily="18" charset="0"/>
              </a:rPr>
              <a:t>Nell’insieme dei numeri naturali e nell’insieme dei numeri interi    relativi </a:t>
            </a:r>
            <a:r>
              <a:rPr lang="it-IT" sz="1800" u="sng" dirty="0" smtClean="0">
                <a:latin typeface="Bookman Old Style" pitchFamily="18" charset="0"/>
              </a:rPr>
              <a:t>non è sempre possibile effettuare l’operazione di divisione</a:t>
            </a:r>
            <a:r>
              <a:rPr lang="it-IT" sz="1800" dirty="0" smtClean="0">
                <a:latin typeface="Bookman Old Style" pitchFamily="18" charset="0"/>
              </a:rPr>
              <a:t>.</a:t>
            </a:r>
          </a:p>
          <a:p>
            <a:pPr algn="just">
              <a:buNone/>
            </a:pPr>
            <a:r>
              <a:rPr lang="it-IT" sz="1800" dirty="0" smtClean="0">
                <a:latin typeface="Bookman Old Style" pitchFamily="18" charset="0"/>
              </a:rPr>
              <a:t>      </a:t>
            </a:r>
            <a:r>
              <a:rPr lang="it-IT" sz="1800" dirty="0" err="1" smtClean="0">
                <a:latin typeface="Bookman Old Style" pitchFamily="18" charset="0"/>
              </a:rPr>
              <a:t>es</a:t>
            </a:r>
            <a:r>
              <a:rPr lang="it-IT" sz="1800" dirty="0" smtClean="0">
                <a:latin typeface="Bookman Old Style" pitchFamily="18" charset="0"/>
              </a:rPr>
              <a:t>:   7 ∶ 2 = 3 con resto 1. </a:t>
            </a:r>
          </a:p>
          <a:p>
            <a:pPr algn="just">
              <a:buNone/>
            </a:pPr>
            <a:r>
              <a:rPr lang="it-IT" dirty="0" smtClean="0"/>
              <a:t>    </a:t>
            </a:r>
            <a:r>
              <a:rPr lang="it-IT" sz="1800" dirty="0" smtClean="0">
                <a:latin typeface="Bookman Old Style" pitchFamily="18" charset="0"/>
              </a:rPr>
              <a:t>Per ottenere il quoziente esatto occorre proseguire la divisione ottenendo 3,5 </a:t>
            </a:r>
            <a:r>
              <a:rPr lang="it-IT" sz="1800" u="sng" dirty="0" smtClean="0">
                <a:latin typeface="Bookman Old Style" pitchFamily="18" charset="0"/>
              </a:rPr>
              <a:t>che non rappresenta un numero intero. </a:t>
            </a:r>
          </a:p>
          <a:p>
            <a:pPr algn="just">
              <a:buNone/>
            </a:pPr>
            <a:endParaRPr lang="it-IT" sz="1800" u="sng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it-IT" sz="1800" u="sng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it-IT" sz="1800" u="sng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it-IT" sz="1800" u="sng" dirty="0" smtClean="0">
              <a:latin typeface="Bookman Old Style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it-IT" sz="1800" dirty="0" smtClean="0">
                <a:latin typeface="Bookman Old Style" pitchFamily="18" charset="0"/>
              </a:rPr>
              <a:t>    </a:t>
            </a:r>
          </a:p>
          <a:p>
            <a:pPr algn="just">
              <a:lnSpc>
                <a:spcPct val="150000"/>
              </a:lnSpc>
              <a:buNone/>
            </a:pPr>
            <a:r>
              <a:rPr lang="it-IT" sz="1800" dirty="0" smtClean="0">
                <a:latin typeface="Bookman Old Style" pitchFamily="18" charset="0"/>
              </a:rPr>
              <a:t> Pertanto per poter </a:t>
            </a:r>
            <a:r>
              <a:rPr lang="it-IT" sz="1800" b="1" dirty="0" smtClean="0">
                <a:latin typeface="Bookman Old Style" pitchFamily="18" charset="0"/>
              </a:rPr>
              <a:t>sempre</a:t>
            </a:r>
            <a:r>
              <a:rPr lang="it-IT" sz="1800" dirty="0" smtClean="0">
                <a:latin typeface="Bookman Old Style" pitchFamily="18" charset="0"/>
              </a:rPr>
              <a:t> effettuare l’operazione di divisione occorre </a:t>
            </a:r>
            <a:r>
              <a:rPr lang="it-IT" sz="1800" b="1" dirty="0" smtClean="0">
                <a:latin typeface="Bookman Old Style" pitchFamily="18" charset="0"/>
              </a:rPr>
              <a:t>ampliare</a:t>
            </a:r>
            <a:r>
              <a:rPr lang="it-IT" sz="1800" dirty="0" smtClean="0">
                <a:latin typeface="Bookman Old Style" pitchFamily="18" charset="0"/>
              </a:rPr>
              <a:t> l’insieme dei numeri interi relativi aggiungendo questo nuovo tipo di numeri (razionali) i quali vengono cosi definiti:</a:t>
            </a:r>
          </a:p>
          <a:p>
            <a:pPr algn="just">
              <a:buNone/>
            </a:pPr>
            <a:endParaRPr lang="it-IT" sz="1800" u="sng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it-IT" sz="1800" u="sng" dirty="0" smtClean="0">
                <a:latin typeface="Bookman Old Style" pitchFamily="18" charset="0"/>
              </a:rPr>
              <a:t>     </a:t>
            </a:r>
          </a:p>
        </p:txBody>
      </p:sp>
      <p:pic>
        <p:nvPicPr>
          <p:cNvPr id="5" name="Immagine 4" descr="i-puffi-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7845" y="2500306"/>
            <a:ext cx="1932817" cy="1490669"/>
          </a:xfrm>
          <a:prstGeom prst="rect">
            <a:avLst/>
          </a:prstGeom>
        </p:spPr>
      </p:pic>
    </p:spTree>
  </p:cSld>
  <p:clrMapOvr>
    <a:masterClrMapping/>
  </p:clrMapOvr>
  <p:transition>
    <p:wheel spokes="3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43688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2400" b="1" dirty="0" smtClean="0">
                <a:latin typeface="Bookman Old Style" pitchFamily="18" charset="0"/>
              </a:rPr>
              <a:t>LE  PERCENTUALI</a:t>
            </a:r>
            <a:br>
              <a:rPr lang="it-IT" sz="2400" b="1" dirty="0" smtClean="0">
                <a:latin typeface="Bookman Old Style" pitchFamily="18" charset="0"/>
              </a:rPr>
            </a:br>
            <a:r>
              <a:rPr lang="it-IT" sz="2400" b="1" dirty="0" smtClean="0">
                <a:latin typeface="Bookman Old Style" pitchFamily="18" charset="0"/>
              </a:rPr>
              <a:t/>
            </a:r>
            <a:br>
              <a:rPr lang="it-IT" sz="2400" b="1" dirty="0" smtClean="0">
                <a:latin typeface="Bookman Old Style" pitchFamily="18" charset="0"/>
              </a:rPr>
            </a:br>
            <a:r>
              <a:rPr lang="it-IT" sz="2400" dirty="0" smtClean="0">
                <a:latin typeface="Bookman Old Style" pitchFamily="18" charset="0"/>
              </a:rPr>
              <a:t>Le percentuali sono un modo diverso per scrivere le frazioni con denominatore 100                               .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err="1" smtClean="0">
                <a:latin typeface="Bookman Old Style" pitchFamily="18" charset="0"/>
              </a:rPr>
              <a:t>Es</a:t>
            </a:r>
            <a:r>
              <a:rPr lang="it-IT" sz="2400" dirty="0" smtClean="0">
                <a:latin typeface="Bookman Old Style" pitchFamily="18" charset="0"/>
              </a:rPr>
              <a:t>: Consideriamo la percentuale del 20% </a:t>
            </a:r>
            <a:br>
              <a:rPr lang="it-IT" sz="2400" dirty="0" smtClean="0">
                <a:latin typeface="Bookman Old Style" pitchFamily="18" charset="0"/>
              </a:rPr>
            </a:br>
            <a:r>
              <a:rPr lang="it-IT" sz="2400" dirty="0" smtClean="0">
                <a:latin typeface="Bookman Old Style" pitchFamily="18" charset="0"/>
              </a:rPr>
              <a:t/>
            </a:r>
            <a:br>
              <a:rPr lang="it-IT" sz="2400" dirty="0" smtClean="0">
                <a:latin typeface="Bookman Old Style" pitchFamily="18" charset="0"/>
              </a:rPr>
            </a:br>
            <a:r>
              <a:rPr lang="it-IT" sz="2400" dirty="0" smtClean="0">
                <a:latin typeface="Bookman Old Style" pitchFamily="18" charset="0"/>
              </a:rPr>
              <a:t>essa equivale alla frazione 20/100</a:t>
            </a:r>
            <a:r>
              <a:rPr lang="it-IT" sz="2400" b="1" dirty="0" smtClean="0">
                <a:latin typeface="Bookman Old Style" pitchFamily="18" charset="0"/>
              </a:rPr>
              <a:t/>
            </a:r>
            <a:br>
              <a:rPr lang="it-IT" sz="2400" b="1" dirty="0" smtClean="0">
                <a:latin typeface="Bookman Old Style" pitchFamily="18" charset="0"/>
              </a:rPr>
            </a:br>
            <a:endParaRPr lang="it-IT" sz="2400" b="1" dirty="0">
              <a:latin typeface="Bookman Old Style" pitchFamily="18" charset="0"/>
            </a:endParaRPr>
          </a:p>
        </p:txBody>
      </p:sp>
      <p:pic>
        <p:nvPicPr>
          <p:cNvPr id="3" name="Immagine 2" descr="pagliaccio-immagine-animata-003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291" y="1928802"/>
            <a:ext cx="2101105" cy="1862143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it-IT" sz="2200" b="1" dirty="0" smtClean="0">
                <a:latin typeface="Bookman Old Style" pitchFamily="18" charset="0"/>
              </a:rPr>
              <a:t/>
            </a:r>
            <a:br>
              <a:rPr lang="it-IT" sz="2200" b="1" dirty="0" smtClean="0">
                <a:latin typeface="Bookman Old Style" pitchFamily="18" charset="0"/>
              </a:rPr>
            </a:br>
            <a:r>
              <a:rPr lang="it-IT" sz="2200" b="1" dirty="0" smtClean="0">
                <a:latin typeface="Bookman Old Style" pitchFamily="18" charset="0"/>
              </a:rPr>
              <a:t>Il calcolo approssimato</a:t>
            </a:r>
            <a:br>
              <a:rPr lang="it-IT" sz="2200" b="1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/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I numeri decimali si possono approssimare 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per eccesso o per difetto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 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Dati un numero </a:t>
            </a:r>
            <a:r>
              <a:rPr lang="it-IT" sz="2000" b="1" i="1" dirty="0" smtClean="0">
                <a:latin typeface="Bookman Old Style" pitchFamily="18" charset="0"/>
              </a:rPr>
              <a:t>q</a:t>
            </a:r>
            <a:r>
              <a:rPr lang="it-IT" sz="2000" dirty="0" smtClean="0">
                <a:latin typeface="Bookman Old Style" pitchFamily="18" charset="0"/>
              </a:rPr>
              <a:t> e la sua approssimazione </a:t>
            </a:r>
            <a:r>
              <a:rPr lang="it-IT" sz="2000" b="1" dirty="0" smtClean="0">
                <a:latin typeface="Bookman Old Style" pitchFamily="18" charset="0"/>
              </a:rPr>
              <a:t>a</a:t>
            </a:r>
            <a:r>
              <a:rPr lang="it-IT" sz="2000" dirty="0" smtClean="0">
                <a:latin typeface="Bookman Old Style" pitchFamily="18" charset="0"/>
              </a:rPr>
              <a:t> 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/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  se </a:t>
            </a:r>
            <a:r>
              <a:rPr lang="it-IT" sz="2000" b="1" i="1" dirty="0" smtClean="0">
                <a:latin typeface="Bookman Old Style" pitchFamily="18" charset="0"/>
              </a:rPr>
              <a:t>a &gt; q</a:t>
            </a:r>
            <a:r>
              <a:rPr lang="it-IT" sz="2000" dirty="0" smtClean="0">
                <a:latin typeface="Bookman Old Style" pitchFamily="18" charset="0"/>
              </a:rPr>
              <a:t>, si dice che </a:t>
            </a:r>
            <a:r>
              <a:rPr lang="it-IT" sz="2000" b="1" i="1" dirty="0" smtClean="0">
                <a:latin typeface="Bookman Old Style" pitchFamily="18" charset="0"/>
              </a:rPr>
              <a:t>a</a:t>
            </a:r>
            <a:r>
              <a:rPr lang="it-IT" sz="2000" dirty="0" smtClean="0">
                <a:latin typeface="Bookman Old Style" pitchFamily="18" charset="0"/>
              </a:rPr>
              <a:t> è un’approssimazione </a:t>
            </a:r>
            <a:r>
              <a:rPr lang="it-IT" sz="2000" u="sng" dirty="0" smtClean="0">
                <a:latin typeface="Bookman Old Style" pitchFamily="18" charset="0"/>
              </a:rPr>
              <a:t>per eccesso </a:t>
            </a:r>
            <a:r>
              <a:rPr lang="it-IT" sz="2000" dirty="0" smtClean="0">
                <a:latin typeface="Bookman Old Style" pitchFamily="18" charset="0"/>
              </a:rPr>
              <a:t>di </a:t>
            </a:r>
            <a:r>
              <a:rPr lang="it-IT" sz="2000" b="1" dirty="0" smtClean="0">
                <a:latin typeface="Bookman Old Style" pitchFamily="18" charset="0"/>
              </a:rPr>
              <a:t>q</a:t>
            </a:r>
            <a:br>
              <a:rPr lang="it-IT" sz="2000" b="1" dirty="0" smtClean="0">
                <a:latin typeface="Bookman Old Style" pitchFamily="18" charset="0"/>
              </a:rPr>
            </a:br>
            <a:r>
              <a:rPr lang="it-IT" sz="2000" b="1" dirty="0" smtClean="0">
                <a:latin typeface="Bookman Old Style" pitchFamily="18" charset="0"/>
              </a:rPr>
              <a:t/>
            </a:r>
            <a:br>
              <a:rPr lang="it-IT" sz="2000" b="1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se </a:t>
            </a:r>
            <a:r>
              <a:rPr lang="it-IT" sz="2000" b="1" i="1" dirty="0" smtClean="0">
                <a:latin typeface="Bookman Old Style" pitchFamily="18" charset="0"/>
              </a:rPr>
              <a:t>a&lt; q </a:t>
            </a:r>
            <a:r>
              <a:rPr lang="it-IT" sz="2000" dirty="0" smtClean="0">
                <a:latin typeface="Bookman Old Style" pitchFamily="18" charset="0"/>
              </a:rPr>
              <a:t>si dice che </a:t>
            </a:r>
            <a:r>
              <a:rPr lang="it-IT" sz="2000" b="1" i="1" dirty="0" smtClean="0">
                <a:latin typeface="Bookman Old Style" pitchFamily="18" charset="0"/>
              </a:rPr>
              <a:t>a</a:t>
            </a:r>
            <a:r>
              <a:rPr lang="it-IT" sz="2000" dirty="0" smtClean="0">
                <a:latin typeface="Bookman Old Style" pitchFamily="18" charset="0"/>
              </a:rPr>
              <a:t> è un’approssimazione </a:t>
            </a:r>
            <a:r>
              <a:rPr lang="it-IT" sz="2000" u="sng" dirty="0" smtClean="0">
                <a:latin typeface="Bookman Old Style" pitchFamily="18" charset="0"/>
              </a:rPr>
              <a:t>per difetto </a:t>
            </a:r>
            <a:r>
              <a:rPr lang="it-IT" sz="2000" dirty="0" smtClean="0">
                <a:latin typeface="Bookman Old Style" pitchFamily="18" charset="0"/>
              </a:rPr>
              <a:t>di </a:t>
            </a:r>
            <a:r>
              <a:rPr lang="it-IT" sz="2000" b="1" i="1" dirty="0" smtClean="0">
                <a:latin typeface="Bookman Old Style" pitchFamily="18" charset="0"/>
              </a:rPr>
              <a:t>q</a:t>
            </a:r>
            <a:br>
              <a:rPr lang="it-IT" sz="2000" b="1" i="1" dirty="0" smtClean="0">
                <a:latin typeface="Bookman Old Style" pitchFamily="18" charset="0"/>
              </a:rPr>
            </a:br>
            <a:r>
              <a:rPr lang="it-IT" sz="2000" b="1" i="1" dirty="0" smtClean="0">
                <a:latin typeface="Bookman Old Style" pitchFamily="18" charset="0"/>
              </a:rPr>
              <a:t/>
            </a:r>
            <a:br>
              <a:rPr lang="it-IT" sz="2000" b="1" i="1" dirty="0" smtClean="0">
                <a:latin typeface="Bookman Old Style" pitchFamily="18" charset="0"/>
              </a:rPr>
            </a:br>
            <a:r>
              <a:rPr lang="it-IT" sz="2000" b="1" i="1" dirty="0" smtClean="0">
                <a:latin typeface="Bookman Old Style" pitchFamily="18" charset="0"/>
              </a:rPr>
              <a:t>Errore assoluto </a:t>
            </a:r>
            <a:br>
              <a:rPr lang="it-IT" sz="2000" b="1" i="1" dirty="0" smtClean="0">
                <a:latin typeface="Bookman Old Style" pitchFamily="18" charset="0"/>
              </a:rPr>
            </a:br>
            <a:r>
              <a:rPr lang="it-IT" sz="2000" b="1" i="1" dirty="0" smtClean="0">
                <a:latin typeface="Bookman Old Style" pitchFamily="18" charset="0"/>
              </a:rPr>
              <a:t/>
            </a:r>
            <a:br>
              <a:rPr lang="it-IT" sz="2000" b="1" i="1" dirty="0" smtClean="0">
                <a:latin typeface="Bookman Old Style" pitchFamily="18" charset="0"/>
              </a:rPr>
            </a:br>
            <a:r>
              <a:rPr lang="it-IT" sz="2000" b="1" i="1" dirty="0" err="1" smtClean="0">
                <a:latin typeface="Bookman Old Style" pitchFamily="18" charset="0"/>
              </a:rPr>
              <a:t>E=</a:t>
            </a:r>
            <a:r>
              <a:rPr lang="it-IT" sz="2000" b="1" i="1" dirty="0" smtClean="0">
                <a:latin typeface="Bookman Old Style" pitchFamily="18" charset="0"/>
              </a:rPr>
              <a:t>    v - a</a:t>
            </a:r>
            <a:r>
              <a:rPr lang="it-IT" sz="2000" dirty="0" smtClean="0">
                <a:latin typeface="Bookman Old Style" pitchFamily="18" charset="0"/>
              </a:rPr>
              <a:t>     dove </a:t>
            </a:r>
            <a:r>
              <a:rPr lang="it-IT" sz="2000" b="1" i="1" dirty="0" smtClean="0">
                <a:latin typeface="Bookman Old Style" pitchFamily="18" charset="0"/>
              </a:rPr>
              <a:t>v </a:t>
            </a:r>
            <a:r>
              <a:rPr lang="it-IT" sz="2000" dirty="0" smtClean="0">
                <a:latin typeface="Bookman Old Style" pitchFamily="18" charset="0"/>
              </a:rPr>
              <a:t>è il numero e 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>                </a:t>
            </a:r>
            <a:r>
              <a:rPr lang="it-IT" sz="2000" b="1" i="1" dirty="0" smtClean="0">
                <a:latin typeface="Bookman Old Style" pitchFamily="18" charset="0"/>
              </a:rPr>
              <a:t>a </a:t>
            </a:r>
            <a:r>
              <a:rPr lang="it-IT" sz="2000" dirty="0" smtClean="0">
                <a:latin typeface="Bookman Old Style" pitchFamily="18" charset="0"/>
              </a:rPr>
              <a:t>il suo valore approssimato</a:t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/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b="1" i="1" dirty="0" smtClean="0">
                <a:latin typeface="Bookman Old Style" pitchFamily="18" charset="0"/>
              </a:rPr>
              <a:t> Errore relativo</a:t>
            </a:r>
            <a:br>
              <a:rPr lang="it-IT" sz="2000" b="1" i="1" dirty="0" smtClean="0">
                <a:latin typeface="Bookman Old Style" pitchFamily="18" charset="0"/>
              </a:rPr>
            </a:br>
            <a:r>
              <a:rPr lang="it-IT" sz="2000" b="1" i="1" dirty="0" smtClean="0">
                <a:latin typeface="Bookman Old Style" pitchFamily="18" charset="0"/>
              </a:rPr>
              <a:t/>
            </a:r>
            <a:br>
              <a:rPr lang="it-IT" sz="2000" b="1" i="1" dirty="0" smtClean="0">
                <a:latin typeface="Bookman Old Style" pitchFamily="18" charset="0"/>
              </a:rPr>
            </a:br>
            <a:r>
              <a:rPr lang="it-IT" sz="2000" b="1" i="1" dirty="0" smtClean="0">
                <a:latin typeface="Bookman Old Style" pitchFamily="18" charset="0"/>
              </a:rPr>
              <a:t>  </a:t>
            </a:r>
            <a:r>
              <a:rPr lang="it-IT" sz="2000" b="1" dirty="0" err="1" smtClean="0">
                <a:latin typeface="Bookman Old Style" pitchFamily="18" charset="0"/>
              </a:rPr>
              <a:t>e=</a:t>
            </a:r>
            <a:r>
              <a:rPr lang="it-IT" sz="2000" b="1" dirty="0" smtClean="0">
                <a:latin typeface="Bookman Old Style" pitchFamily="18" charset="0"/>
              </a:rPr>
              <a:t>   </a:t>
            </a:r>
            <a:r>
              <a:rPr lang="it-IT" sz="2000" b="1" u="sng" dirty="0" smtClean="0">
                <a:latin typeface="Bookman Old Style" pitchFamily="18" charset="0"/>
              </a:rPr>
              <a:t>E                                                                                                                                                     </a:t>
            </a:r>
            <a:br>
              <a:rPr lang="it-IT" sz="2000" b="1" u="sng" dirty="0" smtClean="0">
                <a:latin typeface="Bookman Old Style" pitchFamily="18" charset="0"/>
              </a:rPr>
            </a:br>
            <a:r>
              <a:rPr lang="it-IT" sz="2000" b="1" dirty="0" smtClean="0">
                <a:latin typeface="Bookman Old Style" pitchFamily="18" charset="0"/>
              </a:rPr>
              <a:t>        a</a:t>
            </a:r>
            <a:r>
              <a:rPr lang="it-IT" sz="2000" dirty="0" smtClean="0">
                <a:latin typeface="Bookman Old Style" pitchFamily="18" charset="0"/>
              </a:rPr>
              <a:t/>
            </a:r>
            <a:br>
              <a:rPr lang="it-IT" sz="2000" dirty="0" smtClean="0">
                <a:latin typeface="Bookman Old Style" pitchFamily="18" charset="0"/>
              </a:rPr>
            </a:br>
            <a:r>
              <a:rPr lang="it-IT" sz="2000" dirty="0" smtClean="0">
                <a:latin typeface="Bookman Old Style" pitchFamily="18" charset="0"/>
              </a:rPr>
              <a:t/>
            </a:r>
            <a:br>
              <a:rPr lang="it-IT" sz="2000" dirty="0" smtClean="0">
                <a:latin typeface="Bookman Old Style" pitchFamily="18" charset="0"/>
              </a:rPr>
            </a:br>
            <a:endParaRPr lang="it-IT" sz="2000" dirty="0">
              <a:latin typeface="Bookman Old Style" pitchFamily="18" charset="0"/>
            </a:endParaRPr>
          </a:p>
        </p:txBody>
      </p:sp>
      <p:cxnSp>
        <p:nvCxnSpPr>
          <p:cNvPr id="4" name="Connettore 1 3"/>
          <p:cNvCxnSpPr/>
          <p:nvPr/>
        </p:nvCxnSpPr>
        <p:spPr>
          <a:xfrm rot="5400000">
            <a:off x="978675" y="4093367"/>
            <a:ext cx="342896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rot="5400000">
            <a:off x="907237" y="5307813"/>
            <a:ext cx="342896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5400000">
            <a:off x="1264427" y="5307813"/>
            <a:ext cx="342896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rot="5400000">
            <a:off x="1550179" y="4093367"/>
            <a:ext cx="342896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 descr="paperino-e-donald-duck-immagine-animata-021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3571876"/>
            <a:ext cx="2876553" cy="302206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>
                <a:latin typeface="Bookman Old Style" pitchFamily="18" charset="0"/>
              </a:rPr>
              <a:t>LA NOTAZIONE SCIENTIFICA</a:t>
            </a:r>
            <a:endParaRPr lang="it-IT" sz="2000" dirty="0">
              <a:latin typeface="Bookman Old Styl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Un numero in </a:t>
            </a:r>
            <a:r>
              <a:rPr lang="it-IT" sz="2000" b="1" dirty="0" smtClean="0">
                <a:latin typeface="Bookman Old Style" pitchFamily="18" charset="0"/>
              </a:rPr>
              <a:t>notazione scientifica</a:t>
            </a:r>
            <a:r>
              <a:rPr lang="it-IT" sz="2000" dirty="0" smtClean="0">
                <a:latin typeface="Bookman Old Style" pitchFamily="18" charset="0"/>
              </a:rPr>
              <a:t> è espresso con il prodotto tra:</a:t>
            </a:r>
          </a:p>
          <a:p>
            <a:r>
              <a:rPr lang="it-IT" sz="2000" dirty="0" smtClean="0">
                <a:latin typeface="Bookman Old Style" pitchFamily="18" charset="0"/>
              </a:rPr>
              <a:t>Un numero decimale </a:t>
            </a:r>
            <a:r>
              <a:rPr lang="it-IT" sz="2000" b="1" i="1" dirty="0" smtClean="0">
                <a:latin typeface="Bookman Old Style" pitchFamily="18" charset="0"/>
              </a:rPr>
              <a:t>≥  1 e &lt; 10, </a:t>
            </a:r>
            <a:r>
              <a:rPr lang="it-IT" sz="2000" dirty="0" smtClean="0">
                <a:latin typeface="Bookman Old Style" pitchFamily="18" charset="0"/>
              </a:rPr>
              <a:t>detto</a:t>
            </a:r>
            <a:r>
              <a:rPr lang="it-IT" sz="2000" b="1" i="1" dirty="0" smtClean="0">
                <a:latin typeface="Bookman Old Style" pitchFamily="18" charset="0"/>
              </a:rPr>
              <a:t> coefficiente</a:t>
            </a:r>
          </a:p>
          <a:p>
            <a:r>
              <a:rPr lang="it-IT" sz="2000" dirty="0" smtClean="0">
                <a:latin typeface="Bookman Old Style" pitchFamily="18" charset="0"/>
              </a:rPr>
              <a:t>Una potenza di 10</a:t>
            </a:r>
          </a:p>
          <a:p>
            <a:endParaRPr lang="it-IT" sz="2000" dirty="0" smtClean="0">
              <a:latin typeface="Bookman Old Style" pitchFamily="18" charset="0"/>
            </a:endParaRPr>
          </a:p>
          <a:p>
            <a:r>
              <a:rPr lang="it-IT" sz="2000" dirty="0" smtClean="0">
                <a:latin typeface="Bookman Old Style" pitchFamily="18" charset="0"/>
              </a:rPr>
              <a:t>L’ordine di grandezza di un numero è la potenza di 10 più vicina al numero</a:t>
            </a:r>
          </a:p>
          <a:p>
            <a:pPr>
              <a:buNone/>
            </a:pPr>
            <a:r>
              <a:rPr lang="it-IT" sz="2000" dirty="0" smtClean="0">
                <a:latin typeface="Bookman Old Style" pitchFamily="18" charset="0"/>
              </a:rPr>
              <a:t>     10ⁿ se    d   ≤</a:t>
            </a:r>
            <a:r>
              <a:rPr lang="it-IT" sz="2000" dirty="0" smtClean="0">
                <a:latin typeface="Rage Italic"/>
              </a:rPr>
              <a:t> </a:t>
            </a:r>
            <a:r>
              <a:rPr lang="it-IT" sz="2000" b="1" dirty="0" smtClean="0">
                <a:latin typeface="Rage Italic"/>
              </a:rPr>
              <a:t>√10</a:t>
            </a:r>
          </a:p>
          <a:p>
            <a:pPr>
              <a:buNone/>
            </a:pPr>
            <a:r>
              <a:rPr lang="it-IT" sz="2000" b="1" dirty="0" smtClean="0">
                <a:latin typeface="Rage Italic"/>
              </a:rPr>
              <a:t>      </a:t>
            </a:r>
          </a:p>
          <a:p>
            <a:pPr>
              <a:buNone/>
            </a:pPr>
            <a:r>
              <a:rPr lang="it-IT" sz="2000" b="1" dirty="0" smtClean="0">
                <a:latin typeface="Rage Italic"/>
              </a:rPr>
              <a:t>      </a:t>
            </a:r>
            <a:r>
              <a:rPr lang="it-IT" sz="2000" dirty="0" smtClean="0">
                <a:latin typeface="Bookman Old Style" pitchFamily="18" charset="0"/>
              </a:rPr>
              <a:t>10ⁿ</a:t>
            </a:r>
            <a:r>
              <a:rPr lang="it-IT" sz="2000" b="1" dirty="0" smtClean="0">
                <a:latin typeface="Rage Italic"/>
              </a:rPr>
              <a:t>+</a:t>
            </a:r>
            <a:r>
              <a:rPr lang="it-IT" sz="1000" b="1" dirty="0" smtClean="0">
                <a:latin typeface="Bookman Old Style" pitchFamily="18" charset="0"/>
              </a:rPr>
              <a:t>1</a:t>
            </a:r>
            <a:r>
              <a:rPr lang="it-IT" sz="2000" b="1" dirty="0" smtClean="0">
                <a:latin typeface="Rage Italic"/>
              </a:rPr>
              <a:t>  </a:t>
            </a:r>
            <a:r>
              <a:rPr lang="it-IT" sz="2000" dirty="0" smtClean="0">
                <a:latin typeface="Bookman Old Style" pitchFamily="18" charset="0"/>
              </a:rPr>
              <a:t> se    d   &gt;</a:t>
            </a:r>
            <a:r>
              <a:rPr lang="it-IT" sz="2000" dirty="0" smtClean="0">
                <a:latin typeface="Rage Italic"/>
              </a:rPr>
              <a:t> </a:t>
            </a:r>
            <a:r>
              <a:rPr lang="it-IT" sz="2000" b="1" dirty="0" smtClean="0">
                <a:latin typeface="Rage Italic"/>
              </a:rPr>
              <a:t>√10</a:t>
            </a:r>
            <a:endParaRPr lang="it-IT" sz="2000" dirty="0">
              <a:latin typeface="Bookman Old Style" pitchFamily="18" charset="0"/>
            </a:endParaRPr>
          </a:p>
        </p:txBody>
      </p:sp>
      <p:cxnSp>
        <p:nvCxnSpPr>
          <p:cNvPr id="4" name="Connettore 1 3"/>
          <p:cNvCxnSpPr/>
          <p:nvPr/>
        </p:nvCxnSpPr>
        <p:spPr>
          <a:xfrm rot="5400000">
            <a:off x="2050245" y="4879185"/>
            <a:ext cx="342896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 rot="5400000">
            <a:off x="2478873" y="4950623"/>
            <a:ext cx="342896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 rot="5400000">
            <a:off x="2121683" y="4236243"/>
            <a:ext cx="342896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rot="5400000">
            <a:off x="1764493" y="4236243"/>
            <a:ext cx="342896" cy="1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 descr="scienziato-immagine-animata-001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4500570"/>
            <a:ext cx="1857388" cy="2174503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286412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  <a:t>Giacomo Pio Barile</a:t>
            </a:r>
            <a:b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  <a:t>Emanuele </a:t>
            </a:r>
            <a:r>
              <a:rPr lang="it-IT" sz="3200" b="1" dirty="0" err="1" smtClean="0">
                <a:solidFill>
                  <a:srgbClr val="00B0F0"/>
                </a:solidFill>
                <a:latin typeface="Bookman Old Style" pitchFamily="18" charset="0"/>
              </a:rPr>
              <a:t>Castrovinci</a:t>
            </a:r>
            <a:r>
              <a:rPr lang="it-IT" dirty="0" smtClean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it-IT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it-IT" dirty="0" smtClean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it-IT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  <a:t>Professoressa DAMIANO Rita</a:t>
            </a:r>
            <a:br>
              <a:rPr lang="it-IT" sz="3200" b="1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it-IT" dirty="0" smtClean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it-IT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it-IT" sz="2400" b="1" dirty="0" smtClean="0">
                <a:solidFill>
                  <a:srgbClr val="00B0F0"/>
                </a:solidFill>
                <a:latin typeface="Bookman Old Style" pitchFamily="18" charset="0"/>
              </a:rPr>
              <a:t>1B Liceo Linguistico </a:t>
            </a:r>
            <a:r>
              <a:rPr lang="it-IT" sz="2400" b="1" dirty="0" err="1" smtClean="0">
                <a:solidFill>
                  <a:srgbClr val="00B0F0"/>
                </a:solidFill>
                <a:latin typeface="Bookman Old Style" pitchFamily="18" charset="0"/>
              </a:rPr>
              <a:t>Sciascia-Fermi</a:t>
            </a:r>
            <a:r>
              <a:rPr lang="it-IT" sz="2400" b="1" dirty="0" smtClean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it-IT" sz="2400" b="1" dirty="0" smtClean="0">
                <a:solidFill>
                  <a:srgbClr val="00B0F0"/>
                </a:solidFill>
                <a:latin typeface="Bookman Old Style" pitchFamily="18" charset="0"/>
              </a:rPr>
            </a:br>
            <a:r>
              <a:rPr lang="it-IT" sz="2400" b="1" dirty="0" err="1" smtClean="0">
                <a:solidFill>
                  <a:srgbClr val="00B0F0"/>
                </a:solidFill>
                <a:latin typeface="Bookman Old Style" pitchFamily="18" charset="0"/>
              </a:rPr>
              <a:t>a.s.</a:t>
            </a:r>
            <a:r>
              <a:rPr lang="it-IT" sz="2400" b="1" dirty="0" smtClean="0">
                <a:solidFill>
                  <a:srgbClr val="00B0F0"/>
                </a:solidFill>
                <a:latin typeface="Bookman Old Style" pitchFamily="18" charset="0"/>
              </a:rPr>
              <a:t> 2018/2019</a:t>
            </a:r>
            <a:br>
              <a:rPr lang="it-IT" sz="2400" b="1" dirty="0" smtClean="0">
                <a:solidFill>
                  <a:srgbClr val="00B0F0"/>
                </a:solidFill>
                <a:latin typeface="Bookman Old Style" pitchFamily="18" charset="0"/>
              </a:rPr>
            </a:br>
            <a:endParaRPr lang="it-IT" sz="2400" b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pic>
        <p:nvPicPr>
          <p:cNvPr id="5" name="Immagine 4" descr="grazie-immagine-animata-009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5" y="214290"/>
            <a:ext cx="2857520" cy="1760557"/>
          </a:xfrm>
          <a:prstGeom prst="rect">
            <a:avLst/>
          </a:prstGeom>
        </p:spPr>
      </p:pic>
      <p:pic>
        <p:nvPicPr>
          <p:cNvPr id="6" name="Immagine 5" descr="fuochi-d-artificio-immagine-animata-001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1428736"/>
            <a:ext cx="4071966" cy="4071966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1800" dirty="0" smtClean="0">
                <a:latin typeface="Bookman Old Style" pitchFamily="18" charset="0"/>
              </a:rPr>
              <a:t>Dati due numeri naturali </a:t>
            </a:r>
            <a:r>
              <a:rPr lang="it-IT" sz="1800" b="1" dirty="0" smtClean="0">
                <a:latin typeface="Bookman Old Style" pitchFamily="18" charset="0"/>
              </a:rPr>
              <a:t>a </a:t>
            </a:r>
            <a:r>
              <a:rPr lang="it-IT" sz="1800" dirty="0" smtClean="0">
                <a:latin typeface="Bookman Old Style" pitchFamily="18" charset="0"/>
              </a:rPr>
              <a:t>e</a:t>
            </a:r>
            <a:r>
              <a:rPr lang="it-IT" sz="1800" b="1" dirty="0" smtClean="0">
                <a:latin typeface="Bookman Old Style" pitchFamily="18" charset="0"/>
              </a:rPr>
              <a:t> b , </a:t>
            </a:r>
            <a:r>
              <a:rPr lang="it-IT" sz="1800" dirty="0" smtClean="0">
                <a:latin typeface="Bookman Old Style" pitchFamily="18" charset="0"/>
              </a:rPr>
              <a:t>con</a:t>
            </a:r>
            <a:r>
              <a:rPr lang="it-IT" sz="1800" b="1" dirty="0" smtClean="0">
                <a:latin typeface="Bookman Old Style" pitchFamily="18" charset="0"/>
              </a:rPr>
              <a:t> b</a:t>
            </a:r>
            <a:r>
              <a:rPr lang="it-IT" sz="1800" dirty="0" smtClean="0">
                <a:latin typeface="Bookman Old Style" pitchFamily="18" charset="0"/>
              </a:rPr>
              <a:t> ≠ 0, </a:t>
            </a:r>
            <a:br>
              <a:rPr lang="it-IT" sz="1800" dirty="0" smtClean="0">
                <a:latin typeface="Bookman Old Style" pitchFamily="18" charset="0"/>
              </a:rPr>
            </a:br>
            <a:r>
              <a:rPr lang="it-IT" sz="1800" dirty="0" smtClean="0">
                <a:latin typeface="Bookman Old Style" pitchFamily="18" charset="0"/>
              </a:rPr>
              <a:t>si chiama </a:t>
            </a:r>
            <a:r>
              <a:rPr lang="it-IT" sz="1800" b="1" dirty="0" smtClean="0">
                <a:solidFill>
                  <a:srgbClr val="0070C0"/>
                </a:solidFill>
                <a:latin typeface="Bookman Old Style" pitchFamily="18" charset="0"/>
              </a:rPr>
              <a:t>frazione</a:t>
            </a:r>
            <a:r>
              <a:rPr lang="it-IT" sz="1800" dirty="0" smtClean="0">
                <a:latin typeface="Bookman Old Style" pitchFamily="18" charset="0"/>
              </a:rPr>
              <a:t> un’espressione del tipo</a:t>
            </a:r>
            <a:r>
              <a:rPr lang="it-IT" sz="1800" b="1" dirty="0" smtClean="0">
                <a:latin typeface="Bookman Old Style" pitchFamily="18" charset="0"/>
              </a:rPr>
              <a:t/>
            </a:r>
            <a:br>
              <a:rPr lang="it-IT" sz="1800" b="1" dirty="0" smtClean="0">
                <a:latin typeface="Bookman Old Style" pitchFamily="18" charset="0"/>
              </a:rPr>
            </a:br>
            <a:r>
              <a:rPr lang="it-IT" sz="1800" dirty="0" smtClean="0">
                <a:latin typeface="Bookman Old Style" pitchFamily="18" charset="0"/>
              </a:rPr>
              <a:t>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a/b </a:t>
            </a:r>
            <a:b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it-IT" sz="1800" dirty="0" smtClean="0">
                <a:latin typeface="Bookman Old Style" pitchFamily="18" charset="0"/>
              </a:rPr>
              <a:t>che indica la divisione dei due numeri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a:b. </a:t>
            </a:r>
            <a:b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it-IT" sz="1800" dirty="0" smtClean="0">
                <a:latin typeface="Bookman Old Style" pitchFamily="18" charset="0"/>
              </a:rPr>
              <a:t> </a:t>
            </a:r>
            <a:r>
              <a:rPr lang="it-IT" sz="18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a=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numeratore</a:t>
            </a:r>
            <a:b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/ = linea di frazione</a:t>
            </a:r>
            <a:b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it-IT" sz="180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b=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denominatore</a:t>
            </a:r>
            <a:r>
              <a:rPr lang="it-IT" sz="1800" dirty="0" smtClean="0">
                <a:latin typeface="Bookman Old Style" pitchFamily="18" charset="0"/>
              </a:rPr>
              <a:t/>
            </a:r>
            <a:br>
              <a:rPr lang="it-IT" sz="1800" dirty="0" smtClean="0">
                <a:latin typeface="Bookman Old Style" pitchFamily="18" charset="0"/>
              </a:rPr>
            </a:br>
            <a:endParaRPr lang="it-IT" sz="1800" dirty="0">
              <a:latin typeface="Bookman Old Styl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sz="1900" dirty="0" smtClean="0">
                <a:latin typeface="Bookman Old Style" pitchFamily="18" charset="0"/>
              </a:rPr>
              <a:t>Una frazione si dice: </a:t>
            </a:r>
          </a:p>
          <a:p>
            <a:pPr>
              <a:buNone/>
            </a:pPr>
            <a:r>
              <a:rPr lang="it-IT" sz="1900" dirty="0" smtClean="0">
                <a:solidFill>
                  <a:srgbClr val="FF0000"/>
                </a:solidFill>
                <a:latin typeface="Bookman Old Style" pitchFamily="18" charset="0"/>
              </a:rPr>
              <a:t>propria</a:t>
            </a:r>
            <a:r>
              <a:rPr lang="it-IT" sz="1900" dirty="0" smtClean="0">
                <a:latin typeface="Bookman Old Style" pitchFamily="18" charset="0"/>
              </a:rPr>
              <a:t> se 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a &lt; b    </a:t>
            </a:r>
            <a:r>
              <a:rPr lang="it-IT" sz="1900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es</a:t>
            </a:r>
            <a:r>
              <a:rPr lang="it-IT" sz="19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:7/9</a:t>
            </a:r>
          </a:p>
          <a:p>
            <a:pPr>
              <a:buNone/>
            </a:pPr>
            <a:r>
              <a:rPr lang="it-IT" sz="1900" dirty="0" smtClean="0">
                <a:solidFill>
                  <a:srgbClr val="FF0000"/>
                </a:solidFill>
                <a:latin typeface="Bookman Old Style" pitchFamily="18" charset="0"/>
              </a:rPr>
              <a:t>impropria</a:t>
            </a:r>
            <a:r>
              <a:rPr lang="it-IT" sz="1900" dirty="0" smtClean="0">
                <a:latin typeface="Bookman Old Style" pitchFamily="18" charset="0"/>
              </a:rPr>
              <a:t> se 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a &gt; b </a:t>
            </a:r>
            <a:r>
              <a:rPr lang="it-IT" sz="1900" dirty="0" smtClean="0">
                <a:latin typeface="Bookman Old Style" pitchFamily="18" charset="0"/>
              </a:rPr>
              <a:t>e 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a</a:t>
            </a:r>
            <a:r>
              <a:rPr lang="it-IT" sz="1900" dirty="0" smtClean="0">
                <a:latin typeface="Bookman Old Style" pitchFamily="18" charset="0"/>
              </a:rPr>
              <a:t> non è multiplo di 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b</a:t>
            </a:r>
            <a:r>
              <a:rPr lang="it-IT" sz="1900" dirty="0" smtClean="0">
                <a:latin typeface="Bookman Old Style" pitchFamily="18" charset="0"/>
              </a:rPr>
              <a:t> </a:t>
            </a:r>
            <a:r>
              <a:rPr lang="it-IT" sz="1900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es</a:t>
            </a:r>
            <a:r>
              <a:rPr lang="it-IT" sz="19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:7/6</a:t>
            </a:r>
          </a:p>
          <a:p>
            <a:pPr>
              <a:buNone/>
            </a:pPr>
            <a:r>
              <a:rPr lang="it-IT" sz="1900" dirty="0" smtClean="0">
                <a:solidFill>
                  <a:srgbClr val="FF0000"/>
                </a:solidFill>
                <a:latin typeface="Bookman Old Style" pitchFamily="18" charset="0"/>
              </a:rPr>
              <a:t>apparente</a:t>
            </a:r>
            <a:r>
              <a:rPr lang="it-IT" sz="1900" dirty="0" smtClean="0">
                <a:latin typeface="Bookman Old Style" pitchFamily="18" charset="0"/>
              </a:rPr>
              <a:t> se 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a</a:t>
            </a:r>
            <a:r>
              <a:rPr lang="it-IT" sz="1900" dirty="0" smtClean="0">
                <a:latin typeface="Bookman Old Style" pitchFamily="18" charset="0"/>
              </a:rPr>
              <a:t> è un multiplo di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 b</a:t>
            </a:r>
            <a:r>
              <a:rPr lang="it-IT" sz="1900" dirty="0" smtClean="0">
                <a:latin typeface="Bookman Old Style" pitchFamily="18" charset="0"/>
              </a:rPr>
              <a:t>.    </a:t>
            </a:r>
            <a:r>
              <a:rPr lang="it-IT" sz="1900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es</a:t>
            </a:r>
            <a:r>
              <a:rPr lang="it-IT" sz="19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:12/4</a:t>
            </a:r>
          </a:p>
          <a:p>
            <a:pPr>
              <a:buNone/>
            </a:pPr>
            <a:endParaRPr lang="it-IT" sz="19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it-IT" sz="1900" dirty="0" smtClean="0">
                <a:latin typeface="Bookman Old Style" pitchFamily="18" charset="0"/>
              </a:rPr>
              <a:t>Due frazioni 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a/b</a:t>
            </a:r>
            <a:r>
              <a:rPr lang="it-IT" sz="1900" dirty="0" smtClean="0">
                <a:latin typeface="Bookman Old Style" pitchFamily="18" charset="0"/>
              </a:rPr>
              <a:t>   e 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c/d</a:t>
            </a:r>
            <a:r>
              <a:rPr lang="it-IT" sz="1900" dirty="0" smtClean="0">
                <a:latin typeface="Bookman Old Style" pitchFamily="18" charset="0"/>
              </a:rPr>
              <a:t> si dicono </a:t>
            </a:r>
            <a:r>
              <a:rPr lang="it-IT" sz="1900" dirty="0" smtClean="0">
                <a:solidFill>
                  <a:srgbClr val="FF0000"/>
                </a:solidFill>
                <a:latin typeface="Bookman Old Style" pitchFamily="18" charset="0"/>
              </a:rPr>
              <a:t>equivalenti</a:t>
            </a:r>
            <a:r>
              <a:rPr lang="it-IT" sz="1900" dirty="0" smtClean="0">
                <a:latin typeface="Bookman Old Style" pitchFamily="18" charset="0"/>
              </a:rPr>
              <a:t>, e si scrive 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a/b = c/d</a:t>
            </a:r>
            <a:r>
              <a:rPr lang="it-IT" sz="1900" dirty="0" smtClean="0">
                <a:latin typeface="Bookman Old Style" pitchFamily="18" charset="0"/>
              </a:rPr>
              <a:t> quando 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a </a:t>
            </a:r>
            <a:r>
              <a:rPr lang="it-IT" sz="1900" dirty="0" smtClean="0">
                <a:latin typeface="Bookman Old Style" pitchFamily="18" charset="0"/>
              </a:rPr>
              <a:t>x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 d = b  </a:t>
            </a:r>
            <a:r>
              <a:rPr lang="it-IT" sz="1900" dirty="0" smtClean="0">
                <a:latin typeface="Bookman Old Style" pitchFamily="18" charset="0"/>
              </a:rPr>
              <a:t>x</a:t>
            </a:r>
            <a:r>
              <a:rPr lang="it-IT" sz="1900" dirty="0" smtClean="0">
                <a:solidFill>
                  <a:srgbClr val="0070C0"/>
                </a:solidFill>
                <a:latin typeface="Bookman Old Style" pitchFamily="18" charset="0"/>
              </a:rPr>
              <a:t> c</a:t>
            </a:r>
            <a:r>
              <a:rPr lang="it-IT" sz="1900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</a:p>
          <a:p>
            <a:pPr>
              <a:buNone/>
            </a:pPr>
            <a:r>
              <a:rPr lang="it-IT" sz="1900" dirty="0" smtClean="0">
                <a:solidFill>
                  <a:schemeClr val="accent3">
                    <a:lumMod val="75000"/>
                  </a:schemeClr>
                </a:solidFill>
              </a:rPr>
              <a:t>     </a:t>
            </a:r>
            <a:r>
              <a:rPr lang="it-IT" sz="19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    </a:t>
            </a:r>
            <a:r>
              <a:rPr lang="it-IT" sz="1900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es</a:t>
            </a:r>
            <a:r>
              <a:rPr lang="it-IT" sz="1900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: 3/4 e 6/8  sono equivalenti perché  3 x 8  =6 x 4</a:t>
            </a:r>
            <a:endParaRPr lang="it-IT" sz="1900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>
              <a:buNone/>
            </a:pPr>
            <a:endParaRPr lang="it-IT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5725" cy="3143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5725" cy="314325"/>
          </a:xfrm>
          <a:prstGeom prst="rect">
            <a:avLst/>
          </a:prstGeom>
          <a:noFill/>
        </p:spPr>
      </p:pic>
      <p:pic>
        <p:nvPicPr>
          <p:cNvPr id="8" name="Immagine 7" descr="garfield-mangia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1500174"/>
            <a:ext cx="1819275" cy="1143000"/>
          </a:xfrm>
          <a:prstGeom prst="rect">
            <a:avLst/>
          </a:prstGeom>
        </p:spPr>
      </p:pic>
    </p:spTree>
  </p:cSld>
  <p:clrMapOvr>
    <a:masterClrMapping/>
  </p:clrMapOvr>
  <p:transition spd="med">
    <p:split orient="vert" dir="in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Proprietà invariantiva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Bookman Old Style" pitchFamily="18" charset="0"/>
              </a:rPr>
              <a:t>   Se si moltiplica per uno stesso numero diverso da 0 sia il numeratore che il denominatore di una frazione, si ottiene una frazione equivalente.</a:t>
            </a:r>
          </a:p>
          <a:p>
            <a:pPr>
              <a:buFont typeface="Wingdings" pitchFamily="2" charset="2"/>
              <a:buChar char="Ø"/>
            </a:pPr>
            <a:endParaRPr lang="it-IT" sz="24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endParaRPr lang="it-IT" sz="2400" dirty="0" smtClean="0">
              <a:latin typeface="Bookman Old Style" pitchFamily="18" charset="0"/>
            </a:endParaRPr>
          </a:p>
          <a:p>
            <a:pPr>
              <a:buNone/>
            </a:pPr>
            <a:endParaRPr lang="it-IT" sz="24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okman Old Style" pitchFamily="18" charset="0"/>
              </a:rPr>
              <a:t>   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>
                <a:latin typeface="Bookman Old Style" pitchFamily="18" charset="0"/>
              </a:rPr>
              <a:t> Se si divide per uno stesso numero diverso da 0 sia il numeratore che il denominatore di una frazione, si ottiene una frazione equivalente</a:t>
            </a:r>
            <a:endParaRPr lang="it-IT" sz="2400" dirty="0">
              <a:latin typeface="Bookman Old Style" pitchFamily="18" charset="0"/>
            </a:endParaRPr>
          </a:p>
        </p:txBody>
      </p:sp>
      <p:pic>
        <p:nvPicPr>
          <p:cNvPr id="4" name="Immagine 3" descr="cane-immagine-animata-034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2814637"/>
            <a:ext cx="2281580" cy="1471619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2910" y="571481"/>
            <a:ext cx="7929618" cy="34778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it-IT" sz="2000" dirty="0" smtClean="0">
              <a:latin typeface="Bookman Old Style" pitchFamily="18" charset="0"/>
            </a:endParaRPr>
          </a:p>
          <a:p>
            <a:r>
              <a:rPr lang="it-IT" sz="2000" dirty="0" smtClean="0">
                <a:latin typeface="Bookman Old Style" pitchFamily="18" charset="0"/>
              </a:rPr>
              <a:t>Una frazione  </a:t>
            </a:r>
            <a:r>
              <a:rPr lang="it-IT" sz="2000" dirty="0" smtClean="0">
                <a:solidFill>
                  <a:srgbClr val="0070C0"/>
                </a:solidFill>
                <a:latin typeface="Bookman Old Style" pitchFamily="18" charset="0"/>
              </a:rPr>
              <a:t>a/b</a:t>
            </a:r>
            <a:r>
              <a:rPr lang="it-IT" sz="2000" dirty="0" smtClean="0">
                <a:latin typeface="Bookman Old Style" pitchFamily="18" charset="0"/>
              </a:rPr>
              <a:t>  è </a:t>
            </a:r>
            <a:r>
              <a:rPr lang="it-IT" sz="2000" b="1" dirty="0" smtClean="0">
                <a:latin typeface="Bookman Old Style" pitchFamily="18" charset="0"/>
              </a:rPr>
              <a:t>ridotta ai minimi termini </a:t>
            </a:r>
            <a:r>
              <a:rPr lang="it-IT" sz="2000" dirty="0" smtClean="0">
                <a:latin typeface="Bookman Old Style" pitchFamily="18" charset="0"/>
              </a:rPr>
              <a:t>quando numeratore e denominatore non hanno divisori comuni diversi da 1 </a:t>
            </a:r>
          </a:p>
          <a:p>
            <a:endParaRPr lang="it-IT" sz="2000" dirty="0" smtClean="0">
              <a:latin typeface="Bookman Old Style" pitchFamily="18" charset="0"/>
            </a:endParaRPr>
          </a:p>
          <a:p>
            <a:r>
              <a:rPr lang="it-IT" sz="2000" dirty="0" smtClean="0">
                <a:latin typeface="Bookman Old Style" pitchFamily="18" charset="0"/>
              </a:rPr>
              <a:t> Per ridurre una frazione ai minimi termini è sufficiente dividere il numeratore e il denominatore per il loro M.C.D.</a:t>
            </a:r>
          </a:p>
          <a:p>
            <a:r>
              <a:rPr lang="it-IT" sz="2000" dirty="0" smtClean="0">
                <a:latin typeface="Bookman Old Style" pitchFamily="18" charset="0"/>
              </a:rPr>
              <a:t> </a:t>
            </a:r>
          </a:p>
          <a:p>
            <a:r>
              <a:rPr lang="it-IT" sz="2000" dirty="0" err="1" smtClean="0">
                <a:solidFill>
                  <a:srgbClr val="00B050"/>
                </a:solidFill>
                <a:latin typeface="Bookman Old Style" pitchFamily="18" charset="0"/>
              </a:rPr>
              <a:t>Es</a:t>
            </a:r>
            <a:r>
              <a:rPr lang="it-IT" sz="2000" dirty="0" smtClean="0">
                <a:solidFill>
                  <a:srgbClr val="00B050"/>
                </a:solidFill>
                <a:latin typeface="Bookman Old Style" pitchFamily="18" charset="0"/>
              </a:rPr>
              <a:t>: 12 /9 non è ridotta ai minimi termini </a:t>
            </a:r>
          </a:p>
          <a:p>
            <a:r>
              <a:rPr lang="it-IT" sz="2000" dirty="0" smtClean="0">
                <a:solidFill>
                  <a:srgbClr val="00B050"/>
                </a:solidFill>
                <a:latin typeface="Bookman Old Style" pitchFamily="18" charset="0"/>
              </a:rPr>
              <a:t> 12 /9 = 12 ∶ </a:t>
            </a:r>
            <a:r>
              <a:rPr lang="it-IT" sz="2000" b="1" dirty="0" smtClean="0">
                <a:solidFill>
                  <a:srgbClr val="00B050"/>
                </a:solidFill>
                <a:latin typeface="Bookman Old Style" pitchFamily="18" charset="0"/>
              </a:rPr>
              <a:t>3</a:t>
            </a:r>
            <a:r>
              <a:rPr lang="it-IT" sz="2000" dirty="0" smtClean="0">
                <a:solidFill>
                  <a:srgbClr val="00B050"/>
                </a:solidFill>
                <a:latin typeface="Bookman Old Style" pitchFamily="18" charset="0"/>
              </a:rPr>
              <a:t>  9 ∶ </a:t>
            </a:r>
            <a:r>
              <a:rPr lang="it-IT" sz="2000" b="1" dirty="0" smtClean="0">
                <a:solidFill>
                  <a:srgbClr val="00B050"/>
                </a:solidFill>
                <a:latin typeface="Bookman Old Style" pitchFamily="18" charset="0"/>
              </a:rPr>
              <a:t>3</a:t>
            </a:r>
            <a:r>
              <a:rPr lang="it-IT" sz="2000" dirty="0" smtClean="0">
                <a:solidFill>
                  <a:srgbClr val="00B050"/>
                </a:solidFill>
                <a:latin typeface="Bookman Old Style" pitchFamily="18" charset="0"/>
              </a:rPr>
              <a:t> = 4/ 3 è ridotta ai minimi termini</a:t>
            </a:r>
          </a:p>
          <a:p>
            <a:endParaRPr lang="it-IT" sz="20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4" name="Immagine 3" descr="minimi termini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3357562"/>
            <a:ext cx="1609725" cy="2695575"/>
          </a:xfrm>
          <a:prstGeom prst="rect">
            <a:avLst/>
          </a:prstGeom>
        </p:spPr>
      </p:pic>
    </p:spTree>
  </p:cSld>
  <p:clrMapOvr>
    <a:masterClrMapping/>
  </p:clrMapOvr>
  <p:transition spd="slow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it-IT" dirty="0" smtClean="0"/>
              <a:t>I numeri razionali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8072494" cy="3352808"/>
          </a:xfrm>
          <a:solidFill>
            <a:srgbClr val="FFFF99"/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400" dirty="0" smtClean="0">
                <a:latin typeface="Bookman Old Style" pitchFamily="18" charset="0"/>
              </a:rPr>
              <a:t>Un </a:t>
            </a:r>
            <a:r>
              <a:rPr lang="it-IT" sz="2400" b="1" dirty="0" smtClean="0">
                <a:latin typeface="Bookman Old Style" pitchFamily="18" charset="0"/>
              </a:rPr>
              <a:t>numero razionale assoluto </a:t>
            </a:r>
            <a:r>
              <a:rPr lang="it-IT" sz="2400" dirty="0" smtClean="0">
                <a:latin typeface="Bookman Old Style" pitchFamily="18" charset="0"/>
              </a:rPr>
              <a:t>è:</a:t>
            </a:r>
          </a:p>
          <a:p>
            <a:pPr algn="just"/>
            <a:r>
              <a:rPr lang="it-IT" sz="2400" dirty="0" smtClean="0">
                <a:latin typeface="Bookman Old Style" pitchFamily="18" charset="0"/>
              </a:rPr>
              <a:t>l’insieme formato dalle infinite frazioni equivalenti a una frazione data. (classe di equivalenza). </a:t>
            </a:r>
          </a:p>
          <a:p>
            <a:pPr algn="just"/>
            <a:r>
              <a:rPr lang="it-IT" sz="2400" dirty="0" smtClean="0">
                <a:latin typeface="Bookman Old Style" pitchFamily="18" charset="0"/>
              </a:rPr>
              <a:t>3/2,  6/4 , 9/6 , 12/8 , 15/10 , 18/12 , . . ./</a:t>
            </a:r>
          </a:p>
          <a:p>
            <a:pPr algn="just"/>
            <a:endParaRPr lang="it-IT" sz="2400" dirty="0" smtClean="0">
              <a:latin typeface="Bookman Old Style" pitchFamily="18" charset="0"/>
            </a:endParaRPr>
          </a:p>
          <a:p>
            <a:pPr algn="just"/>
            <a:r>
              <a:rPr lang="it-IT" sz="2400" dirty="0" smtClean="0">
                <a:latin typeface="Bookman Old Style" pitchFamily="18" charset="0"/>
              </a:rPr>
              <a:t> L’insieme dei </a:t>
            </a:r>
            <a:r>
              <a:rPr lang="it-IT" sz="2400" u="sng" dirty="0" smtClean="0">
                <a:latin typeface="Bookman Old Style" pitchFamily="18" charset="0"/>
              </a:rPr>
              <a:t>numeri razionali assoluti </a:t>
            </a:r>
            <a:r>
              <a:rPr lang="it-IT" sz="2400" dirty="0" smtClean="0">
                <a:latin typeface="Bookman Old Style" pitchFamily="18" charset="0"/>
              </a:rPr>
              <a:t>si indica con </a:t>
            </a:r>
            <a:r>
              <a:rPr lang="it-IT" sz="2400" b="1" dirty="0" err="1" smtClean="0">
                <a:latin typeface="Bookman Old Style" pitchFamily="18" charset="0"/>
              </a:rPr>
              <a:t>Q</a:t>
            </a:r>
            <a:r>
              <a:rPr lang="it-IT" sz="1900" b="1" dirty="0" err="1" smtClean="0">
                <a:latin typeface="Bookman Old Style" pitchFamily="18" charset="0"/>
              </a:rPr>
              <a:t>a</a:t>
            </a:r>
            <a:r>
              <a:rPr lang="it-IT" sz="1900" b="1" dirty="0" smtClean="0">
                <a:latin typeface="Bookman Old Style" pitchFamily="18" charset="0"/>
              </a:rPr>
              <a:t> </a:t>
            </a:r>
          </a:p>
          <a:p>
            <a:pPr algn="just"/>
            <a:endParaRPr lang="it-IT" sz="1900" b="1" dirty="0" smtClean="0">
              <a:latin typeface="Bookman Old Style" pitchFamily="18" charset="0"/>
            </a:endParaRPr>
          </a:p>
          <a:p>
            <a:pPr algn="just"/>
            <a:r>
              <a:rPr lang="it-IT" sz="2400" dirty="0" smtClean="0">
                <a:latin typeface="Bookman Old Style" pitchFamily="18" charset="0"/>
              </a:rPr>
              <a:t>L’insieme dei numeri razionali relativi è costituito da tutti i numeri razionali preceduti dal segno + o dal segno −. L’insieme dei numeri razionali relativi è indicato con la lettera </a:t>
            </a:r>
            <a:r>
              <a:rPr lang="it-IT" sz="2400" b="1" dirty="0" smtClean="0">
                <a:latin typeface="Bookman Old Style" pitchFamily="18" charset="0"/>
              </a:rPr>
              <a:t>Q</a:t>
            </a:r>
            <a:r>
              <a:rPr lang="it-IT" sz="2400" dirty="0" smtClean="0">
                <a:latin typeface="Bookman Old Style" pitchFamily="18" charset="0"/>
              </a:rPr>
              <a:t>.</a:t>
            </a:r>
            <a:endParaRPr lang="it-IT" sz="2400" dirty="0">
              <a:latin typeface="Bookman Old Style" pitchFamily="18" charset="0"/>
            </a:endParaRPr>
          </a:p>
        </p:txBody>
      </p:sp>
      <p:pic>
        <p:nvPicPr>
          <p:cNvPr id="4" name="Immagine 3" descr="i-puffi-tromb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642918"/>
            <a:ext cx="1333500" cy="1333500"/>
          </a:xfrm>
          <a:prstGeom prst="rect">
            <a:avLst/>
          </a:prstGeom>
        </p:spPr>
      </p:pic>
    </p:spTree>
  </p:cSld>
  <p:clrMapOvr>
    <a:masterClrMapping/>
  </p:clrMapOvr>
  <p:transition spd="slow">
    <p:push dir="r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rgbClr val="6699FF">
              <a:alpha val="60000"/>
            </a:srgbClr>
          </a:solidFill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Bookman Old Style" pitchFamily="18" charset="0"/>
              </a:rPr>
              <a:t>Confronto fra numeri razionali</a:t>
            </a:r>
            <a:endParaRPr lang="it-IT" dirty="0">
              <a:latin typeface="Bookman Old Style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solidFill>
            <a:srgbClr val="6699FF"/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sz="2800" dirty="0" smtClean="0">
                <a:latin typeface="Bookman Old Style" pitchFamily="18" charset="0"/>
              </a:rPr>
              <a:t>                              </a:t>
            </a:r>
            <a:r>
              <a:rPr lang="it-IT" sz="2000" b="1" dirty="0" smtClean="0">
                <a:latin typeface="Bookman Old Style" pitchFamily="18" charset="0"/>
              </a:rPr>
              <a:t>1° METODO </a:t>
            </a:r>
          </a:p>
          <a:p>
            <a:pPr algn="just">
              <a:buFont typeface="Wingdings" pitchFamily="2" charset="2"/>
              <a:buChar char="q"/>
            </a:pPr>
            <a:r>
              <a:rPr lang="it-IT" sz="1800" dirty="0" smtClean="0">
                <a:latin typeface="Bookman Old Style" pitchFamily="18" charset="0"/>
              </a:rPr>
              <a:t>Caso 1 – Le frazioni hanno lo stesso denominatore positivo La frazione maggiore è quella che ha numeratore maggiore. </a:t>
            </a:r>
          </a:p>
          <a:p>
            <a:pPr algn="just">
              <a:buNone/>
            </a:pPr>
            <a:r>
              <a:rPr lang="it-IT" sz="1800" dirty="0" smtClean="0">
                <a:solidFill>
                  <a:srgbClr val="002060"/>
                </a:solidFill>
                <a:latin typeface="Bookman Old Style" pitchFamily="18" charset="0"/>
              </a:rPr>
              <a:t>    </a:t>
            </a:r>
            <a:r>
              <a:rPr lang="it-IT" sz="1800" dirty="0" err="1" smtClean="0">
                <a:solidFill>
                  <a:srgbClr val="002060"/>
                </a:solidFill>
                <a:latin typeface="Bookman Old Style" pitchFamily="18" charset="0"/>
              </a:rPr>
              <a:t>es</a:t>
            </a:r>
            <a:r>
              <a:rPr lang="it-IT" sz="1800" dirty="0" smtClean="0">
                <a:solidFill>
                  <a:srgbClr val="002060"/>
                </a:solidFill>
                <a:latin typeface="Bookman Old Style" pitchFamily="18" charset="0"/>
              </a:rPr>
              <a:t>:  3/8 &lt;  5/8</a:t>
            </a:r>
          </a:p>
          <a:p>
            <a:pPr algn="just">
              <a:buFont typeface="Wingdings" pitchFamily="2" charset="2"/>
              <a:buChar char="q"/>
            </a:pPr>
            <a:r>
              <a:rPr lang="it-IT" sz="1800" dirty="0" smtClean="0">
                <a:latin typeface="Bookman Old Style" pitchFamily="18" charset="0"/>
              </a:rPr>
              <a:t>Caso 2 – Le frazioni non hanno lo stesso denominatore positivo. In questo caso, applicando la proprietà invariantiva, occorre trasformare le due frazioni in altre aventi lo stesso denominatore positivo. </a:t>
            </a:r>
          </a:p>
          <a:p>
            <a:pPr>
              <a:buNone/>
            </a:pPr>
            <a:r>
              <a:rPr lang="it-IT" sz="1800" dirty="0" smtClean="0">
                <a:latin typeface="Bookman Old Style" pitchFamily="18" charset="0"/>
              </a:rPr>
              <a:t>    </a:t>
            </a:r>
            <a:r>
              <a:rPr lang="it-IT" sz="1800" dirty="0" err="1" smtClean="0">
                <a:solidFill>
                  <a:srgbClr val="002060"/>
                </a:solidFill>
                <a:latin typeface="Bookman Old Style" pitchFamily="18" charset="0"/>
              </a:rPr>
              <a:t>es</a:t>
            </a:r>
            <a:r>
              <a:rPr lang="it-IT" sz="1800" dirty="0" smtClean="0">
                <a:solidFill>
                  <a:srgbClr val="002060"/>
                </a:solidFill>
                <a:latin typeface="Bookman Old Style" pitchFamily="18" charset="0"/>
              </a:rPr>
              <a:t>:  3/4 e 5/6           9/12 e 10/12         9/12 &lt; 10/12</a:t>
            </a:r>
            <a:r>
              <a:rPr lang="it-IT" sz="2000" b="1" dirty="0" smtClean="0">
                <a:latin typeface="Bookman Old Style" pitchFamily="18" charset="0"/>
              </a:rPr>
              <a:t> </a:t>
            </a:r>
          </a:p>
          <a:p>
            <a:pPr>
              <a:buNone/>
            </a:pPr>
            <a:endParaRPr lang="it-IT" sz="20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it-IT" sz="2000" b="1" dirty="0" smtClean="0">
                <a:latin typeface="Bookman Old Style" pitchFamily="18" charset="0"/>
              </a:rPr>
              <a:t>2° METODO </a:t>
            </a:r>
          </a:p>
          <a:p>
            <a:pPr algn="just">
              <a:buFont typeface="Wingdings" pitchFamily="2" charset="2"/>
              <a:buChar char="v"/>
            </a:pPr>
            <a:r>
              <a:rPr lang="it-IT" sz="1800" dirty="0" smtClean="0">
                <a:latin typeface="Bookman Old Style" pitchFamily="18" charset="0"/>
              </a:rPr>
              <a:t>Si trasformano le frazioni nei numeri decimali equivalenti</a:t>
            </a:r>
          </a:p>
          <a:p>
            <a:pPr algn="just">
              <a:buNone/>
            </a:pPr>
            <a:r>
              <a:rPr lang="it-IT" sz="1800" dirty="0" smtClean="0">
                <a:solidFill>
                  <a:srgbClr val="00B050"/>
                </a:solidFill>
                <a:latin typeface="Bookman Old Style" pitchFamily="18" charset="0"/>
              </a:rPr>
              <a:t> </a:t>
            </a:r>
          </a:p>
          <a:p>
            <a:pPr algn="just">
              <a:buNone/>
            </a:pPr>
            <a:r>
              <a:rPr lang="it-IT" sz="1800" dirty="0" err="1" smtClean="0">
                <a:latin typeface="Bookman Old Style" pitchFamily="18" charset="0"/>
              </a:rPr>
              <a:t>Es</a:t>
            </a:r>
            <a:r>
              <a:rPr lang="it-IT" sz="1800" dirty="0" smtClean="0">
                <a:latin typeface="Bookman Old Style" pitchFamily="18" charset="0"/>
              </a:rPr>
              <a:t>  3/4 &gt; 5/8   3:4=0,750  5:8=0,625   </a:t>
            </a:r>
          </a:p>
          <a:p>
            <a:pPr algn="just">
              <a:buNone/>
            </a:pPr>
            <a:r>
              <a:rPr lang="it-IT" sz="1800" dirty="0" smtClean="0">
                <a:latin typeface="Bookman Old Style" pitchFamily="18" charset="0"/>
              </a:rPr>
              <a:t>              </a:t>
            </a:r>
            <a:endParaRPr lang="it-IT" sz="18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buNone/>
            </a:pPr>
            <a:endParaRPr lang="it-IT" sz="18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buNone/>
            </a:pPr>
            <a:endParaRPr lang="it-IT" sz="18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buNone/>
            </a:pPr>
            <a:r>
              <a:rPr lang="it-IT" sz="2400" b="1" dirty="0" smtClean="0">
                <a:latin typeface="Bookman Old Style" pitchFamily="18" charset="0"/>
              </a:rPr>
              <a:t>                                </a:t>
            </a:r>
            <a:endParaRPr lang="it-IT" sz="2400" dirty="0">
              <a:latin typeface="Bookman Old Style" pitchFamily="18" charset="0"/>
            </a:endParaRPr>
          </a:p>
        </p:txBody>
      </p:sp>
      <p:sp>
        <p:nvSpPr>
          <p:cNvPr id="6" name="Freccia a destra con strisce 5"/>
          <p:cNvSpPr/>
          <p:nvPr/>
        </p:nvSpPr>
        <p:spPr>
          <a:xfrm>
            <a:off x="4643438" y="3214686"/>
            <a:ext cx="428628" cy="71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Freccia a destra con strisce 6"/>
          <p:cNvSpPr/>
          <p:nvPr/>
        </p:nvSpPr>
        <p:spPr>
          <a:xfrm>
            <a:off x="2428860" y="3214686"/>
            <a:ext cx="428628" cy="714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8" name="Immagine 7" descr="rana-e-rospo-immagine-animata-016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429132"/>
            <a:ext cx="1285875" cy="1076325"/>
          </a:xfrm>
          <a:prstGeom prst="rect">
            <a:avLst/>
          </a:prstGeom>
        </p:spPr>
      </p:pic>
    </p:spTree>
  </p:cSld>
  <p:clrMapOvr>
    <a:masterClrMapping/>
  </p:clrMapOvr>
  <p:transition spd="slow">
    <p:zo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Bookman Old Style" pitchFamily="18" charset="0"/>
              </a:rPr>
              <a:t>Confronto fra numeri razionali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740277"/>
          </a:xfrm>
          <a:solidFill>
            <a:srgbClr val="92D050"/>
          </a:solidFill>
        </p:spPr>
        <p:txBody>
          <a:bodyPr/>
          <a:lstStyle/>
          <a:p>
            <a:pPr algn="ctr">
              <a:buNone/>
            </a:pPr>
            <a:r>
              <a:rPr lang="it-IT" b="1" dirty="0" smtClean="0">
                <a:latin typeface="Bookman Old Style" pitchFamily="18" charset="0"/>
              </a:rPr>
              <a:t>3° METODO</a:t>
            </a: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 Definiamo la diagonale principale quella su cui si trova il numeratore della prima frazione  (a per  d), diagonale secondaria l’altra (b  per c).</a:t>
            </a:r>
          </a:p>
          <a:p>
            <a:pPr algn="just">
              <a:buNone/>
            </a:pPr>
            <a:r>
              <a:rPr lang="it-IT" sz="2000" dirty="0" smtClean="0">
                <a:latin typeface="Bookman Old Style" pitchFamily="18" charset="0"/>
              </a:rPr>
              <a:t>    Se il prodotto sulla diagonale principale è minore di quello della diagonale secondaria, la prima frazione è minore della seconda; in caso contrario la prima frazione è maggiore  della seconda.</a:t>
            </a:r>
          </a:p>
          <a:p>
            <a:pPr algn="just">
              <a:buNone/>
            </a:pPr>
            <a:r>
              <a:rPr lang="it-IT" sz="2400" dirty="0" smtClean="0">
                <a:latin typeface="Bookman Old Style" pitchFamily="18" charset="0"/>
              </a:rPr>
              <a:t>      </a:t>
            </a:r>
            <a:r>
              <a:rPr lang="it-IT" sz="1800" dirty="0" smtClean="0">
                <a:latin typeface="Bookman Old Style" pitchFamily="18" charset="0"/>
              </a:rPr>
              <a:t>a/b &lt; c/d  se   a per d &lt; b per c</a:t>
            </a:r>
          </a:p>
          <a:p>
            <a:pPr algn="just">
              <a:buNone/>
            </a:pPr>
            <a:r>
              <a:rPr lang="it-IT" sz="1800" b="1" dirty="0" smtClean="0">
                <a:latin typeface="Bookman Old Style" pitchFamily="18" charset="0"/>
              </a:rPr>
              <a:t>! La regola vale anche per le frazioni negative con l’accortezza di attribuire il segno – ai numeratori delle frazioni  </a:t>
            </a:r>
          </a:p>
          <a:p>
            <a:pPr algn="just">
              <a:buNone/>
            </a:pPr>
            <a:r>
              <a:rPr lang="it-IT" sz="1800" dirty="0" smtClean="0">
                <a:latin typeface="Bookman Old Style" pitchFamily="18" charset="0"/>
              </a:rPr>
              <a:t>-3/4 e -5/8   -3  per8=-24    e -5per 4=-20   quindi -3/4 &lt; -5/8</a:t>
            </a:r>
          </a:p>
        </p:txBody>
      </p:sp>
      <p:pic>
        <p:nvPicPr>
          <p:cNvPr id="4" name="Immagine 3" descr="mela e verm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995146"/>
            <a:ext cx="1789661" cy="1148366"/>
          </a:xfrm>
          <a:prstGeom prst="rect">
            <a:avLst/>
          </a:prstGeom>
        </p:spPr>
      </p:pic>
    </p:spTree>
  </p:cSld>
  <p:clrMapOvr>
    <a:masterClrMapping/>
  </p:clrMapOvr>
  <p:transition spd="slow">
    <p:cover dir="lu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solidFill>
            <a:srgbClr val="00FFFF"/>
          </a:solidFill>
        </p:spPr>
        <p:txBody>
          <a:bodyPr>
            <a:normAutofit/>
          </a:bodyPr>
          <a:lstStyle/>
          <a:p>
            <a:r>
              <a:rPr lang="it-IT" sz="2400" b="1" dirty="0" smtClean="0">
                <a:latin typeface="Bookman Old Style" pitchFamily="18" charset="0"/>
              </a:rPr>
              <a:t>La rappresentazione dei numeri razionali  su una retta</a:t>
            </a:r>
            <a:endParaRPr lang="it-IT" sz="2400" b="1" dirty="0">
              <a:latin typeface="Bookman Old Style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rgbClr val="33CCFF"/>
          </a:solidFill>
        </p:spPr>
        <p:txBody>
          <a:bodyPr>
            <a:normAutofit/>
          </a:bodyPr>
          <a:lstStyle/>
          <a:p>
            <a:r>
              <a:rPr lang="it-IT" sz="2400" dirty="0" smtClean="0">
                <a:latin typeface="Bookman Old Style" pitchFamily="18" charset="0"/>
              </a:rPr>
              <a:t>I numeri razionali possono essere rappresentati su una retta orientata.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</a:t>
            </a:r>
          </a:p>
          <a:p>
            <a:pPr>
              <a:buNone/>
            </a:pPr>
            <a:r>
              <a:rPr lang="it-IT" dirty="0" smtClean="0"/>
              <a:t>  !!</a:t>
            </a:r>
            <a:r>
              <a:rPr lang="it-IT" sz="2400" dirty="0" smtClean="0">
                <a:latin typeface="Bookman Old Style" pitchFamily="18" charset="0"/>
              </a:rPr>
              <a:t>Tutte le frazioni tra loro equivalenti corrispondono  allo stesso punto sulla retta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sz="2400" dirty="0" err="1" smtClean="0">
                <a:solidFill>
                  <a:srgbClr val="FF0000"/>
                </a:solidFill>
                <a:latin typeface="Bookman Old Style" pitchFamily="18" charset="0"/>
              </a:rPr>
              <a:t>es</a:t>
            </a:r>
            <a:r>
              <a:rPr lang="it-IT" sz="2400" dirty="0" smtClean="0">
                <a:solidFill>
                  <a:srgbClr val="FF0000"/>
                </a:solidFill>
                <a:latin typeface="Bookman Old Style" pitchFamily="18" charset="0"/>
              </a:rPr>
              <a:t>: 2/10 e 1/5 sono frazioni equivalenti e sono rappresentate sullo stesso punto B</a:t>
            </a:r>
            <a:endParaRPr lang="it-IT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19" name="Connettore 2 18"/>
          <p:cNvCxnSpPr/>
          <p:nvPr/>
        </p:nvCxnSpPr>
        <p:spPr>
          <a:xfrm>
            <a:off x="1928794" y="3714752"/>
            <a:ext cx="50006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2357422" y="37147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857488" y="37147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0,1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571868" y="371475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0,15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4286248" y="371475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0,2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292892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714744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4357686" y="32861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pic>
        <p:nvPicPr>
          <p:cNvPr id="12" name="Immagine 11" descr="linea-immagine-animata-0406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3138487"/>
            <a:ext cx="5372121" cy="581025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1469</Words>
  <Application>Microsoft Office PowerPoint</Application>
  <PresentationFormat>Presentazione su schermo (4:3)</PresentationFormat>
  <Paragraphs>219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 L’insieme Q  </vt:lpstr>
      <vt:lpstr>Presentazione standard di PowerPoint</vt:lpstr>
      <vt:lpstr>Dati due numeri naturali a e b , con b ≠ 0,  si chiama frazione un’espressione del tipo  a/b  che indica la divisione dei due numeri a:b.   a= numeratore / = linea di frazione b= denominatore </vt:lpstr>
      <vt:lpstr>Proprietà invariantiva </vt:lpstr>
      <vt:lpstr>Presentazione standard di PowerPoint</vt:lpstr>
      <vt:lpstr>I numeri razionali</vt:lpstr>
      <vt:lpstr>Confronto fra numeri razionali</vt:lpstr>
      <vt:lpstr>Confronto fra numeri razionali</vt:lpstr>
      <vt:lpstr>La rappresentazione dei numeri razionali  su una retta</vt:lpstr>
      <vt:lpstr>    Si dice che l’insieme dei numeri razionali è un insieme denso perché “Tra due qualsiasi numeri razionali n e p ci sono infiniti altri numeri razionali </vt:lpstr>
      <vt:lpstr>LE  4  OPERAZIONI</vt:lpstr>
      <vt:lpstr>Le proprietà della moltiplicazione</vt:lpstr>
      <vt:lpstr>Potenza di una frazione</vt:lpstr>
      <vt:lpstr>Per trasformare le frazioni in numeri decimali occorre eseguire la divisione tra il numeratore e il denominatore e, a seconda dei casi, il numero decimale sarà : FINITO, PERIODICO SEMPLICE O PERIODICO MISTO</vt:lpstr>
      <vt:lpstr>Trasformazione di un numero decimale in frazione</vt:lpstr>
      <vt:lpstr>RAPPORTI e PROPORZIONI</vt:lpstr>
      <vt:lpstr>Proprietà fondamentale delle  proporzioni: In una proporzione il prodotto dei medi è uguale al prodotto degli estremi:                        a:b=c:d       a per d = b per c</vt:lpstr>
      <vt:lpstr>    Proprietà del permutare   In ogni proporzione scambiando tra di loro i medi, oppure        gli estremi si ottiene ancora una proporzione             a:b = c:d      a:c = b:d     d:b = c:a</vt:lpstr>
      <vt:lpstr> Medio proporzionale          Il medio proporzionale x tra due numeri a e b  è quel numero,   se esiste, per cui vale la proporzione       a : x = x :b       Tale proporzione è detta continua</vt:lpstr>
      <vt:lpstr>LE  PERCENTUALI  Le percentuali sono un modo diverso per scrivere le frazioni con denominatore 100                               .    Es: Consideriamo la percentuale del 20%   essa equivale alla frazione 20/100 </vt:lpstr>
      <vt:lpstr> Il calcolo approssimato  I numeri decimali si possono approssimare  per eccesso o per difetto   Dati un numero q e la sua approssimazione a     se a &gt; q, si dice che a è un’approssimazione per eccesso di q  se a&lt; q si dice che a è un’approssimazione per difetto di q  Errore assoluto   E=    v - a     dove v è il numero e                  a il suo valore approssimato   Errore relativo    e=   E                                                                                                                                                              a  </vt:lpstr>
      <vt:lpstr>LA NOTAZIONE SCIENTIFICA</vt:lpstr>
      <vt:lpstr>   Giacomo Pio Barile Emanuele Castrovinci  Professoressa DAMIANO Rita  1B Liceo Linguistico Sciascia-Fermi a.s. 2018/2019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L’insieme Q  dei numeri razionali</dc:title>
  <dc:creator>Seven</dc:creator>
  <cp:lastModifiedBy>lim</cp:lastModifiedBy>
  <cp:revision>103</cp:revision>
  <dcterms:created xsi:type="dcterms:W3CDTF">2019-04-25T14:53:31Z</dcterms:created>
  <dcterms:modified xsi:type="dcterms:W3CDTF">2019-09-11T08:55:23Z</dcterms:modified>
</cp:coreProperties>
</file>